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6" r:id="rId3"/>
    <p:sldId id="267" r:id="rId4"/>
    <p:sldId id="268" r:id="rId5"/>
    <p:sldId id="269" r:id="rId6"/>
    <p:sldId id="258" r:id="rId7"/>
    <p:sldId id="259" r:id="rId8"/>
    <p:sldId id="270" r:id="rId9"/>
    <p:sldId id="271" r:id="rId10"/>
    <p:sldId id="272" r:id="rId11"/>
    <p:sldId id="273" r:id="rId12"/>
    <p:sldId id="274" r:id="rId13"/>
    <p:sldId id="275" r:id="rId14"/>
    <p:sldId id="260" r:id="rId15"/>
    <p:sldId id="257" r:id="rId16"/>
    <p:sldId id="26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6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PATNAIK" userId="4a90d17317708dee" providerId="LiveId" clId="{50DCBACA-2670-4AFC-807F-0E5A6A5CE58E}"/>
    <pc:docChg chg="undo custSel addSld modSld">
      <pc:chgData name="ABHISHEK PATNAIK" userId="4a90d17317708dee" providerId="LiveId" clId="{50DCBACA-2670-4AFC-807F-0E5A6A5CE58E}" dt="2024-02-28T05:01:57.515" v="138" actId="2711"/>
      <pc:docMkLst>
        <pc:docMk/>
      </pc:docMkLst>
      <pc:sldChg chg="modSp mod">
        <pc:chgData name="ABHISHEK PATNAIK" userId="4a90d17317708dee" providerId="LiveId" clId="{50DCBACA-2670-4AFC-807F-0E5A6A5CE58E}" dt="2024-02-28T03:19:44.279" v="104" actId="2711"/>
        <pc:sldMkLst>
          <pc:docMk/>
          <pc:sldMk cId="0" sldId="256"/>
        </pc:sldMkLst>
        <pc:spChg chg="mod">
          <ac:chgData name="ABHISHEK PATNAIK" userId="4a90d17317708dee" providerId="LiveId" clId="{50DCBACA-2670-4AFC-807F-0E5A6A5CE58E}" dt="2024-02-28T03:19:32.763" v="102" actId="1076"/>
          <ac:spMkLst>
            <pc:docMk/>
            <pc:sldMk cId="0" sldId="256"/>
            <ac:spMk id="3" creationId="{00000000-0000-0000-0000-000000000000}"/>
          </ac:spMkLst>
        </pc:spChg>
        <pc:spChg chg="mod">
          <ac:chgData name="ABHISHEK PATNAIK" userId="4a90d17317708dee" providerId="LiveId" clId="{50DCBACA-2670-4AFC-807F-0E5A6A5CE58E}" dt="2024-02-28T03:19:44.279" v="104" actId="2711"/>
          <ac:spMkLst>
            <pc:docMk/>
            <pc:sldMk cId="0" sldId="256"/>
            <ac:spMk id="5" creationId="{00000000-0000-0000-0000-000000000000}"/>
          </ac:spMkLst>
        </pc:spChg>
        <pc:spChg chg="mod">
          <ac:chgData name="ABHISHEK PATNAIK" userId="4a90d17317708dee" providerId="LiveId" clId="{50DCBACA-2670-4AFC-807F-0E5A6A5CE58E}" dt="2024-02-27T14:23:28.169" v="39" actId="20577"/>
          <ac:spMkLst>
            <pc:docMk/>
            <pc:sldMk cId="0" sldId="256"/>
            <ac:spMk id="12" creationId="{8773B1CA-76CB-B054-45FA-117AB93E785E}"/>
          </ac:spMkLst>
        </pc:spChg>
      </pc:sldChg>
      <pc:sldChg chg="modSp mod">
        <pc:chgData name="ABHISHEK PATNAIK" userId="4a90d17317708dee" providerId="LiveId" clId="{50DCBACA-2670-4AFC-807F-0E5A6A5CE58E}" dt="2024-02-28T05:01:57.515" v="138" actId="2711"/>
        <pc:sldMkLst>
          <pc:docMk/>
          <pc:sldMk cId="0" sldId="257"/>
        </pc:sldMkLst>
        <pc:spChg chg="mod">
          <ac:chgData name="ABHISHEK PATNAIK" userId="4a90d17317708dee" providerId="LiveId" clId="{50DCBACA-2670-4AFC-807F-0E5A6A5CE58E}" dt="2024-02-28T04:36:02.874" v="137" actId="20577"/>
          <ac:spMkLst>
            <pc:docMk/>
            <pc:sldMk cId="0" sldId="257"/>
            <ac:spMk id="11" creationId="{9B086157-213D-C4DD-63EB-88B85A5DC494}"/>
          </ac:spMkLst>
        </pc:spChg>
        <pc:spChg chg="mod">
          <ac:chgData name="ABHISHEK PATNAIK" userId="4a90d17317708dee" providerId="LiveId" clId="{50DCBACA-2670-4AFC-807F-0E5A6A5CE58E}" dt="2024-02-28T05:01:57.515" v="138" actId="2711"/>
          <ac:spMkLst>
            <pc:docMk/>
            <pc:sldMk cId="0" sldId="257"/>
            <ac:spMk id="12" creationId="{200F5EE0-DD2F-134B-D7B0-80F9395AC731}"/>
          </ac:spMkLst>
        </pc:spChg>
      </pc:sldChg>
      <pc:sldChg chg="modSp mod">
        <pc:chgData name="ABHISHEK PATNAIK" userId="4a90d17317708dee" providerId="LiveId" clId="{50DCBACA-2670-4AFC-807F-0E5A6A5CE58E}" dt="2024-02-28T03:01:53.396" v="91" actId="20577"/>
        <pc:sldMkLst>
          <pc:docMk/>
          <pc:sldMk cId="0" sldId="260"/>
        </pc:sldMkLst>
        <pc:spChg chg="mod">
          <ac:chgData name="ABHISHEK PATNAIK" userId="4a90d17317708dee" providerId="LiveId" clId="{50DCBACA-2670-4AFC-807F-0E5A6A5CE58E}" dt="2024-02-28T03:01:53.396" v="91" actId="20577"/>
          <ac:spMkLst>
            <pc:docMk/>
            <pc:sldMk cId="0" sldId="260"/>
            <ac:spMk id="15" creationId="{00000000-0000-0000-0000-000000000000}"/>
          </ac:spMkLst>
        </pc:spChg>
      </pc:sldChg>
      <pc:sldChg chg="modSp mod">
        <pc:chgData name="ABHISHEK PATNAIK" userId="4a90d17317708dee" providerId="LiveId" clId="{50DCBACA-2670-4AFC-807F-0E5A6A5CE58E}" dt="2024-02-27T14:23:56.887" v="42" actId="1037"/>
        <pc:sldMkLst>
          <pc:docMk/>
          <pc:sldMk cId="2017861740" sldId="268"/>
        </pc:sldMkLst>
        <pc:spChg chg="mod">
          <ac:chgData name="ABHISHEK PATNAIK" userId="4a90d17317708dee" providerId="LiveId" clId="{50DCBACA-2670-4AFC-807F-0E5A6A5CE58E}" dt="2024-02-27T14:23:56.887" v="42" actId="1037"/>
          <ac:spMkLst>
            <pc:docMk/>
            <pc:sldMk cId="2017861740" sldId="268"/>
            <ac:spMk id="3" creationId="{16519CFF-1ED9-9981-1932-6E4FC1D7390C}"/>
          </ac:spMkLst>
        </pc:spChg>
      </pc:sldChg>
      <pc:sldChg chg="addSp delSp modSp add mod">
        <pc:chgData name="ABHISHEK PATNAIK" userId="4a90d17317708dee" providerId="LiveId" clId="{50DCBACA-2670-4AFC-807F-0E5A6A5CE58E}" dt="2024-02-28T04:11:28.717" v="110" actId="164"/>
        <pc:sldMkLst>
          <pc:docMk/>
          <pc:sldMk cId="3557714008" sldId="269"/>
        </pc:sldMkLst>
        <pc:spChg chg="mod">
          <ac:chgData name="ABHISHEK PATNAIK" userId="4a90d17317708dee" providerId="LiveId" clId="{50DCBACA-2670-4AFC-807F-0E5A6A5CE58E}" dt="2024-02-28T03:00:31.736" v="64" actId="1076"/>
          <ac:spMkLst>
            <pc:docMk/>
            <pc:sldMk cId="3557714008" sldId="269"/>
            <ac:spMk id="3" creationId="{CA8A7BB0-3091-7F1D-1BD3-985A98792DD2}"/>
          </ac:spMkLst>
        </pc:spChg>
        <pc:spChg chg="add mod">
          <ac:chgData name="ABHISHEK PATNAIK" userId="4a90d17317708dee" providerId="LiveId" clId="{50DCBACA-2670-4AFC-807F-0E5A6A5CE58E}" dt="2024-02-27T14:20:29.325" v="4" actId="571"/>
          <ac:spMkLst>
            <pc:docMk/>
            <pc:sldMk cId="3557714008" sldId="269"/>
            <ac:spMk id="4" creationId="{10E547DC-BE2E-74F0-DC4E-BFBC565CEEB9}"/>
          </ac:spMkLst>
        </pc:spChg>
        <pc:spChg chg="del">
          <ac:chgData name="ABHISHEK PATNAIK" userId="4a90d17317708dee" providerId="LiveId" clId="{50DCBACA-2670-4AFC-807F-0E5A6A5CE58E}" dt="2024-02-27T14:20:33.591" v="5" actId="478"/>
          <ac:spMkLst>
            <pc:docMk/>
            <pc:sldMk cId="3557714008" sldId="269"/>
            <ac:spMk id="5" creationId="{A4BA30E7-9DF5-2FF4-30B2-66E4F004BB9A}"/>
          </ac:spMkLst>
        </pc:spChg>
        <pc:spChg chg="add del mod">
          <ac:chgData name="ABHISHEK PATNAIK" userId="4a90d17317708dee" providerId="LiveId" clId="{50DCBACA-2670-4AFC-807F-0E5A6A5CE58E}" dt="2024-02-27T14:20:29.325" v="4" actId="571"/>
          <ac:spMkLst>
            <pc:docMk/>
            <pc:sldMk cId="3557714008" sldId="269"/>
            <ac:spMk id="6" creationId="{2EA1EA6A-13AF-6F56-647D-4FDA620AEFE0}"/>
          </ac:spMkLst>
        </pc:spChg>
        <pc:spChg chg="del">
          <ac:chgData name="ABHISHEK PATNAIK" userId="4a90d17317708dee" providerId="LiveId" clId="{50DCBACA-2670-4AFC-807F-0E5A6A5CE58E}" dt="2024-02-27T14:20:33.591" v="5" actId="478"/>
          <ac:spMkLst>
            <pc:docMk/>
            <pc:sldMk cId="3557714008" sldId="269"/>
            <ac:spMk id="7" creationId="{F967C665-224C-7787-ACB5-D04B11B37528}"/>
          </ac:spMkLst>
        </pc:spChg>
        <pc:spChg chg="del">
          <ac:chgData name="ABHISHEK PATNAIK" userId="4a90d17317708dee" providerId="LiveId" clId="{50DCBACA-2670-4AFC-807F-0E5A6A5CE58E}" dt="2024-02-27T14:20:39.029" v="6" actId="478"/>
          <ac:spMkLst>
            <pc:docMk/>
            <pc:sldMk cId="3557714008" sldId="269"/>
            <ac:spMk id="8" creationId="{E23BC8B1-3648-5B23-5FA3-306DF81DDC3E}"/>
          </ac:spMkLst>
        </pc:spChg>
        <pc:spChg chg="del">
          <ac:chgData name="ABHISHEK PATNAIK" userId="4a90d17317708dee" providerId="LiveId" clId="{50DCBACA-2670-4AFC-807F-0E5A6A5CE58E}" dt="2024-02-27T14:20:33.591" v="5" actId="478"/>
          <ac:spMkLst>
            <pc:docMk/>
            <pc:sldMk cId="3557714008" sldId="269"/>
            <ac:spMk id="9" creationId="{364F0E56-5624-C58C-026F-D83CA189B1B2}"/>
          </ac:spMkLst>
        </pc:spChg>
        <pc:spChg chg="del">
          <ac:chgData name="ABHISHEK PATNAIK" userId="4a90d17317708dee" providerId="LiveId" clId="{50DCBACA-2670-4AFC-807F-0E5A6A5CE58E}" dt="2024-02-27T14:20:33.591" v="5" actId="478"/>
          <ac:spMkLst>
            <pc:docMk/>
            <pc:sldMk cId="3557714008" sldId="269"/>
            <ac:spMk id="10" creationId="{F9CD27F5-B86E-4810-E09F-CFE88BF9F206}"/>
          </ac:spMkLst>
        </pc:spChg>
        <pc:spChg chg="del">
          <ac:chgData name="ABHISHEK PATNAIK" userId="4a90d17317708dee" providerId="LiveId" clId="{50DCBACA-2670-4AFC-807F-0E5A6A5CE58E}" dt="2024-02-27T14:20:39.029" v="6" actId="478"/>
          <ac:spMkLst>
            <pc:docMk/>
            <pc:sldMk cId="3557714008" sldId="269"/>
            <ac:spMk id="11" creationId="{90AA0CC7-E225-BE43-ECB1-5C1EF9E199AE}"/>
          </ac:spMkLst>
        </pc:spChg>
        <pc:spChg chg="del">
          <ac:chgData name="ABHISHEK PATNAIK" userId="4a90d17317708dee" providerId="LiveId" clId="{50DCBACA-2670-4AFC-807F-0E5A6A5CE58E}" dt="2024-02-27T14:20:33.591" v="5" actId="478"/>
          <ac:spMkLst>
            <pc:docMk/>
            <pc:sldMk cId="3557714008" sldId="269"/>
            <ac:spMk id="12" creationId="{74A3B0BC-3DFC-FD71-A502-AAFCADDF5467}"/>
          </ac:spMkLst>
        </pc:spChg>
        <pc:spChg chg="add del mod">
          <ac:chgData name="ABHISHEK PATNAIK" userId="4a90d17317708dee" providerId="LiveId" clId="{50DCBACA-2670-4AFC-807F-0E5A6A5CE58E}" dt="2024-02-27T14:20:29.325" v="4" actId="571"/>
          <ac:spMkLst>
            <pc:docMk/>
            <pc:sldMk cId="3557714008" sldId="269"/>
            <ac:spMk id="13" creationId="{324F16D4-FF71-EB4E-1DAF-3952CBCD3B5A}"/>
          </ac:spMkLst>
        </pc:spChg>
        <pc:spChg chg="add del mod">
          <ac:chgData name="ABHISHEK PATNAIK" userId="4a90d17317708dee" providerId="LiveId" clId="{50DCBACA-2670-4AFC-807F-0E5A6A5CE58E}" dt="2024-02-27T14:20:29.325" v="4" actId="571"/>
          <ac:spMkLst>
            <pc:docMk/>
            <pc:sldMk cId="3557714008" sldId="269"/>
            <ac:spMk id="14" creationId="{592AEF18-DC24-2FA6-85FE-D0AA89300263}"/>
          </ac:spMkLst>
        </pc:spChg>
        <pc:spChg chg="add del mod">
          <ac:chgData name="ABHISHEK PATNAIK" userId="4a90d17317708dee" providerId="LiveId" clId="{50DCBACA-2670-4AFC-807F-0E5A6A5CE58E}" dt="2024-02-27T14:20:29.325" v="4" actId="571"/>
          <ac:spMkLst>
            <pc:docMk/>
            <pc:sldMk cId="3557714008" sldId="269"/>
            <ac:spMk id="15" creationId="{72ED8B30-457A-D901-6F61-7295BD7FD07E}"/>
          </ac:spMkLst>
        </pc:spChg>
        <pc:spChg chg="del">
          <ac:chgData name="ABHISHEK PATNAIK" userId="4a90d17317708dee" providerId="LiveId" clId="{50DCBACA-2670-4AFC-807F-0E5A6A5CE58E}" dt="2024-02-27T14:20:33.591" v="5" actId="478"/>
          <ac:spMkLst>
            <pc:docMk/>
            <pc:sldMk cId="3557714008" sldId="269"/>
            <ac:spMk id="18" creationId="{CB4E8E06-D650-D472-2CEC-3CA40A6D53E0}"/>
          </ac:spMkLst>
        </pc:spChg>
        <pc:spChg chg="add del mod">
          <ac:chgData name="ABHISHEK PATNAIK" userId="4a90d17317708dee" providerId="LiveId" clId="{50DCBACA-2670-4AFC-807F-0E5A6A5CE58E}" dt="2024-02-27T14:20:29.325" v="4" actId="571"/>
          <ac:spMkLst>
            <pc:docMk/>
            <pc:sldMk cId="3557714008" sldId="269"/>
            <ac:spMk id="19" creationId="{8CE89090-D893-47B9-564A-9350814445F0}"/>
          </ac:spMkLst>
        </pc:spChg>
        <pc:spChg chg="del">
          <ac:chgData name="ABHISHEK PATNAIK" userId="4a90d17317708dee" providerId="LiveId" clId="{50DCBACA-2670-4AFC-807F-0E5A6A5CE58E}" dt="2024-02-27T14:20:33.591" v="5" actId="478"/>
          <ac:spMkLst>
            <pc:docMk/>
            <pc:sldMk cId="3557714008" sldId="269"/>
            <ac:spMk id="20" creationId="{1BAA902A-8F70-88E3-82C1-F730B773AA65}"/>
          </ac:spMkLst>
        </pc:spChg>
        <pc:spChg chg="add del mod">
          <ac:chgData name="ABHISHEK PATNAIK" userId="4a90d17317708dee" providerId="LiveId" clId="{50DCBACA-2670-4AFC-807F-0E5A6A5CE58E}" dt="2024-02-27T14:20:29.325" v="4" actId="571"/>
          <ac:spMkLst>
            <pc:docMk/>
            <pc:sldMk cId="3557714008" sldId="269"/>
            <ac:spMk id="21" creationId="{2C520E45-0B2F-A56E-6832-1DD4E8EC1A97}"/>
          </ac:spMkLst>
        </pc:spChg>
        <pc:spChg chg="del">
          <ac:chgData name="ABHISHEK PATNAIK" userId="4a90d17317708dee" providerId="LiveId" clId="{50DCBACA-2670-4AFC-807F-0E5A6A5CE58E}" dt="2024-02-27T14:20:33.591" v="5" actId="478"/>
          <ac:spMkLst>
            <pc:docMk/>
            <pc:sldMk cId="3557714008" sldId="269"/>
            <ac:spMk id="22" creationId="{48278FDC-AD6F-854A-DC0A-1E9933FD7FA4}"/>
          </ac:spMkLst>
        </pc:spChg>
        <pc:spChg chg="del">
          <ac:chgData name="ABHISHEK PATNAIK" userId="4a90d17317708dee" providerId="LiveId" clId="{50DCBACA-2670-4AFC-807F-0E5A6A5CE58E}" dt="2024-02-27T14:20:33.591" v="5" actId="478"/>
          <ac:spMkLst>
            <pc:docMk/>
            <pc:sldMk cId="3557714008" sldId="269"/>
            <ac:spMk id="23" creationId="{E4ABB0E5-28D3-41DB-18BA-CBED3BBAF4B8}"/>
          </ac:spMkLst>
        </pc:spChg>
        <pc:spChg chg="del">
          <ac:chgData name="ABHISHEK PATNAIK" userId="4a90d17317708dee" providerId="LiveId" clId="{50DCBACA-2670-4AFC-807F-0E5A6A5CE58E}" dt="2024-02-27T14:20:33.591" v="5" actId="478"/>
          <ac:spMkLst>
            <pc:docMk/>
            <pc:sldMk cId="3557714008" sldId="269"/>
            <ac:spMk id="24" creationId="{F6A3DD7D-F5BF-FEB7-A65C-F8F3905C01F5}"/>
          </ac:spMkLst>
        </pc:spChg>
        <pc:spChg chg="add del mod">
          <ac:chgData name="ABHISHEK PATNAIK" userId="4a90d17317708dee" providerId="LiveId" clId="{50DCBACA-2670-4AFC-807F-0E5A6A5CE58E}" dt="2024-02-27T14:20:29.325" v="4" actId="571"/>
          <ac:spMkLst>
            <pc:docMk/>
            <pc:sldMk cId="3557714008" sldId="269"/>
            <ac:spMk id="25" creationId="{CDA5EEF7-2D45-88C5-132E-F218C4632118}"/>
          </ac:spMkLst>
        </pc:spChg>
        <pc:spChg chg="add del mod">
          <ac:chgData name="ABHISHEK PATNAIK" userId="4a90d17317708dee" providerId="LiveId" clId="{50DCBACA-2670-4AFC-807F-0E5A6A5CE58E}" dt="2024-02-27T14:20:29.325" v="4" actId="571"/>
          <ac:spMkLst>
            <pc:docMk/>
            <pc:sldMk cId="3557714008" sldId="269"/>
            <ac:spMk id="26" creationId="{8D2DEE94-3638-061F-6F2D-5EBFD8B4A1A3}"/>
          </ac:spMkLst>
        </pc:spChg>
        <pc:spChg chg="add del mod">
          <ac:chgData name="ABHISHEK PATNAIK" userId="4a90d17317708dee" providerId="LiveId" clId="{50DCBACA-2670-4AFC-807F-0E5A6A5CE58E}" dt="2024-02-27T14:20:29.325" v="4" actId="571"/>
          <ac:spMkLst>
            <pc:docMk/>
            <pc:sldMk cId="3557714008" sldId="269"/>
            <ac:spMk id="27" creationId="{FC9FF43F-950B-A7D3-01DD-357D2AC7B7D4}"/>
          </ac:spMkLst>
        </pc:spChg>
        <pc:spChg chg="add del mod">
          <ac:chgData name="ABHISHEK PATNAIK" userId="4a90d17317708dee" providerId="LiveId" clId="{50DCBACA-2670-4AFC-807F-0E5A6A5CE58E}" dt="2024-02-27T14:20:29.325" v="4" actId="571"/>
          <ac:spMkLst>
            <pc:docMk/>
            <pc:sldMk cId="3557714008" sldId="269"/>
            <ac:spMk id="28" creationId="{54CE8D0A-EEFE-4E53-128C-EB3171AE6A43}"/>
          </ac:spMkLst>
        </pc:spChg>
        <pc:spChg chg="add mod">
          <ac:chgData name="ABHISHEK PATNAIK" userId="4a90d17317708dee" providerId="LiveId" clId="{50DCBACA-2670-4AFC-807F-0E5A6A5CE58E}" dt="2024-02-28T03:00:21.283" v="61" actId="14100"/>
          <ac:spMkLst>
            <pc:docMk/>
            <pc:sldMk cId="3557714008" sldId="269"/>
            <ac:spMk id="29" creationId="{00000000-0000-0000-0000-000000000000}"/>
          </ac:spMkLst>
        </pc:spChg>
        <pc:spChg chg="add mod">
          <ac:chgData name="ABHISHEK PATNAIK" userId="4a90d17317708dee" providerId="LiveId" clId="{50DCBACA-2670-4AFC-807F-0E5A6A5CE58E}" dt="2024-02-28T03:00:38.049" v="65" actId="313"/>
          <ac:spMkLst>
            <pc:docMk/>
            <pc:sldMk cId="3557714008" sldId="269"/>
            <ac:spMk id="30" creationId="{23A6E5CD-FAD0-5560-FA61-454EA9205C0A}"/>
          </ac:spMkLst>
        </pc:spChg>
        <pc:grpChg chg="add mod">
          <ac:chgData name="ABHISHEK PATNAIK" userId="4a90d17317708dee" providerId="LiveId" clId="{50DCBACA-2670-4AFC-807F-0E5A6A5CE58E}" dt="2024-02-28T04:11:28.717" v="110" actId="164"/>
          <ac:grpSpMkLst>
            <pc:docMk/>
            <pc:sldMk cId="3557714008" sldId="269"/>
            <ac:grpSpMk id="35" creationId="{9BF805BE-EA57-9A90-33DD-E8EE7772034E}"/>
          </ac:grpSpMkLst>
        </pc:grpChg>
        <pc:picChg chg="add del mod">
          <ac:chgData name="ABHISHEK PATNAIK" userId="4a90d17317708dee" providerId="LiveId" clId="{50DCBACA-2670-4AFC-807F-0E5A6A5CE58E}" dt="2024-02-28T02:59:22.842" v="57" actId="478"/>
          <ac:picMkLst>
            <pc:docMk/>
            <pc:sldMk cId="3557714008" sldId="269"/>
            <ac:picMk id="31" creationId="{DF16884A-AA2A-EA38-82FC-E2C6FE92DAA7}"/>
          </ac:picMkLst>
        </pc:picChg>
        <pc:picChg chg="add mod">
          <ac:chgData name="ABHISHEK PATNAIK" userId="4a90d17317708dee" providerId="LiveId" clId="{50DCBACA-2670-4AFC-807F-0E5A6A5CE58E}" dt="2024-02-28T04:11:28.717" v="110" actId="164"/>
          <ac:picMkLst>
            <pc:docMk/>
            <pc:sldMk cId="3557714008" sldId="269"/>
            <ac:picMk id="32" creationId="{04A4C951-348C-B472-22D3-FCCA815E8261}"/>
          </ac:picMkLst>
        </pc:picChg>
        <pc:picChg chg="add mod">
          <ac:chgData name="ABHISHEK PATNAIK" userId="4a90d17317708dee" providerId="LiveId" clId="{50DCBACA-2670-4AFC-807F-0E5A6A5CE58E}" dt="2024-02-28T04:11:28.717" v="110" actId="164"/>
          <ac:picMkLst>
            <pc:docMk/>
            <pc:sldMk cId="3557714008" sldId="269"/>
            <ac:picMk id="34" creationId="{D42E5E8F-2992-8A7D-D67A-4C3A2E9B8864}"/>
          </ac:picMkLst>
        </pc:picChg>
        <pc:cxnChg chg="del">
          <ac:chgData name="ABHISHEK PATNAIK" userId="4a90d17317708dee" providerId="LiveId" clId="{50DCBACA-2670-4AFC-807F-0E5A6A5CE58E}" dt="2024-02-27T14:20:39.029" v="6" actId="478"/>
          <ac:cxnSpMkLst>
            <pc:docMk/>
            <pc:sldMk cId="3557714008" sldId="269"/>
            <ac:cxnSpMk id="16" creationId="{FE53A9C4-39C7-C74C-BD41-BB03600DEE17}"/>
          </ac:cxnSpMkLst>
        </pc:cxnChg>
        <pc:cxnChg chg="del">
          <ac:chgData name="ABHISHEK PATNAIK" userId="4a90d17317708dee" providerId="LiveId" clId="{50DCBACA-2670-4AFC-807F-0E5A6A5CE58E}" dt="2024-02-27T14:20:39.029" v="6" actId="478"/>
          <ac:cxnSpMkLst>
            <pc:docMk/>
            <pc:sldMk cId="3557714008" sldId="269"/>
            <ac:cxnSpMk id="17" creationId="{C07A5D21-7B46-99C9-A251-23FA3A1615B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05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4445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47852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0544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8703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9439-BCFC-AB14-436D-AB63733B6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6E7E8-9984-917D-7FEB-73A09106C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7DCD3-B067-49A9-362F-4CCCAAC166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FAA5F-7AD2-A810-DCD4-1A564BD6441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780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F6F5C-637C-4B11-9623-B53965A02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930EC-C847-B170-F367-77697D870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D2C7E-C603-0B01-DAA1-F822B310CA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FBD2AF-007B-0871-2E79-2B3C9CF9690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1903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B6D98-5A42-E9C9-54A4-3ABD5E6C47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8BD36-3640-16C2-0A4F-A63A4A154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4DFFB-8542-4EFB-5FBD-3C095CEAD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A662AD-B875-087B-2EED-4FC253BD493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43290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DD855-B35D-4716-E10C-5A00C03B5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D1407-F4C7-BFF6-E0CE-0D6B46C24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024F3-3025-0EBA-BDDF-273146D78B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B10504-8675-2166-F60B-C6374FFFEC0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0958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1152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41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8494"/>
            <a:ext cx="14630400" cy="8229600"/>
          </a:xfrm>
          <a:prstGeom prst="rect">
            <a:avLst/>
          </a:prstGeom>
          <a:solidFill>
            <a:srgbClr val="FFFFFF">
              <a:alpha val="75000"/>
            </a:srgbClr>
          </a:solidFill>
          <a:ln/>
        </p:spPr>
        <p:txBody>
          <a:bodyPr/>
          <a:lstStyle/>
          <a:p>
            <a:endParaRPr lang="en-IN" dirty="0"/>
          </a:p>
        </p:txBody>
      </p:sp>
      <p:sp>
        <p:nvSpPr>
          <p:cNvPr id="5" name="Text 1"/>
          <p:cNvSpPr/>
          <p:nvPr/>
        </p:nvSpPr>
        <p:spPr>
          <a:xfrm>
            <a:off x="4383225" y="3523706"/>
            <a:ext cx="9687780" cy="1580786"/>
          </a:xfrm>
          <a:prstGeom prst="rect">
            <a:avLst/>
          </a:prstGeom>
          <a:noFill/>
          <a:ln/>
        </p:spPr>
        <p:txBody>
          <a:bodyPr wrap="none" rtlCol="0" anchor="t"/>
          <a:lstStyle/>
          <a:p>
            <a:pPr algn="ctr">
              <a:lnSpc>
                <a:spcPct val="150000"/>
              </a:lnSpc>
              <a:spcAft>
                <a:spcPts val="800"/>
              </a:spcAft>
            </a:pPr>
            <a:r>
              <a:rPr lang="en-US" sz="3200" b="1" i="0" dirty="0">
                <a:effectLst/>
                <a:latin typeface="Sitka Display" pitchFamily="2" charset="0"/>
              </a:rPr>
              <a:t>Analysis of ECG Signals through Lossless Compression </a:t>
            </a:r>
          </a:p>
          <a:p>
            <a:pPr algn="ctr">
              <a:lnSpc>
                <a:spcPct val="150000"/>
              </a:lnSpc>
              <a:spcAft>
                <a:spcPts val="800"/>
              </a:spcAft>
            </a:pPr>
            <a:r>
              <a:rPr lang="en-US" sz="3200" b="1" i="0" dirty="0">
                <a:effectLst/>
                <a:latin typeface="Sitka Display" pitchFamily="2" charset="0"/>
              </a:rPr>
              <a:t>Techniques for Enhanced Data Management</a:t>
            </a:r>
            <a:endParaRPr lang="en-IN" sz="3200" b="1" dirty="0">
              <a:effectLst/>
              <a:latin typeface="Sitka Display" pitchFamily="2" charset="0"/>
              <a:ea typeface="Calibri" panose="020F0502020204030204" pitchFamily="34" charset="0"/>
              <a:cs typeface="Times New Roman" panose="02020603050405020304" pitchFamily="18" charset="0"/>
            </a:endParaRPr>
          </a:p>
        </p:txBody>
      </p:sp>
      <p:sp>
        <p:nvSpPr>
          <p:cNvPr id="9" name="Text 4"/>
          <p:cNvSpPr/>
          <p:nvPr/>
        </p:nvSpPr>
        <p:spPr>
          <a:xfrm>
            <a:off x="4846201" y="5984237"/>
            <a:ext cx="270129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Presented by :-</a:t>
            </a:r>
          </a:p>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Abhishek Patnaik (23MVD0049)</a:t>
            </a:r>
            <a:endParaRPr lang="en-US" sz="2187" dirty="0"/>
          </a:p>
        </p:txBody>
      </p:sp>
      <p:pic>
        <p:nvPicPr>
          <p:cNvPr id="11" name="Picture 10">
            <a:extLst>
              <a:ext uri="{FF2B5EF4-FFF2-40B4-BE49-F238E27FC236}">
                <a16:creationId xmlns:a16="http://schemas.microsoft.com/office/drawing/2014/main" id="{A7FDCEC9-6193-33AD-1460-39396A6EBEB8}"/>
              </a:ext>
            </a:extLst>
          </p:cNvPr>
          <p:cNvPicPr>
            <a:picLocks noChangeAspect="1"/>
          </p:cNvPicPr>
          <p:nvPr/>
        </p:nvPicPr>
        <p:blipFill>
          <a:blip r:embed="rId4"/>
          <a:srcRect/>
          <a:stretch/>
        </p:blipFill>
        <p:spPr>
          <a:xfrm>
            <a:off x="9462554" y="452223"/>
            <a:ext cx="4913141" cy="1408850"/>
          </a:xfrm>
          <a:prstGeom prst="rect">
            <a:avLst/>
          </a:prstGeom>
        </p:spPr>
      </p:pic>
      <p:sp>
        <p:nvSpPr>
          <p:cNvPr id="12" name="Text 4">
            <a:extLst>
              <a:ext uri="{FF2B5EF4-FFF2-40B4-BE49-F238E27FC236}">
                <a16:creationId xmlns:a16="http://schemas.microsoft.com/office/drawing/2014/main" id="{8773B1CA-76CB-B054-45FA-117AB93E785E}"/>
              </a:ext>
            </a:extLst>
          </p:cNvPr>
          <p:cNvSpPr/>
          <p:nvPr/>
        </p:nvSpPr>
        <p:spPr>
          <a:xfrm>
            <a:off x="10776217" y="6000881"/>
            <a:ext cx="270129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Guided by :-</a:t>
            </a:r>
          </a:p>
          <a:p>
            <a:pPr marL="0" indent="0" algn="l">
              <a:lnSpc>
                <a:spcPts val="3062"/>
              </a:lnSpc>
              <a:buNone/>
            </a:pPr>
            <a:r>
              <a:rPr lang="en-US" sz="2187" b="1" dirty="0">
                <a:solidFill>
                  <a:srgbClr val="272525"/>
                </a:solidFill>
                <a:latin typeface="Eudoxus Sans" pitchFamily="34" charset="0"/>
                <a:ea typeface="Eudoxus Sans" pitchFamily="34" charset="-122"/>
              </a:rPr>
              <a:t>Dr. Prachi Sharma</a:t>
            </a:r>
            <a:endParaRPr lang="en-US" sz="2187" dirty="0"/>
          </a:p>
        </p:txBody>
      </p:sp>
      <p:sp>
        <p:nvSpPr>
          <p:cNvPr id="13" name="Text 1">
            <a:extLst>
              <a:ext uri="{FF2B5EF4-FFF2-40B4-BE49-F238E27FC236}">
                <a16:creationId xmlns:a16="http://schemas.microsoft.com/office/drawing/2014/main" id="{8C94E505-5A14-999B-CBB4-A5126AA96530}"/>
              </a:ext>
            </a:extLst>
          </p:cNvPr>
          <p:cNvSpPr/>
          <p:nvPr/>
        </p:nvSpPr>
        <p:spPr>
          <a:xfrm>
            <a:off x="4393983" y="2337199"/>
            <a:ext cx="9687780" cy="1580786"/>
          </a:xfrm>
          <a:prstGeom prst="rect">
            <a:avLst/>
          </a:prstGeom>
          <a:noFill/>
          <a:ln/>
        </p:spPr>
        <p:txBody>
          <a:bodyPr wrap="none" rtlCol="0" anchor="t"/>
          <a:lstStyle/>
          <a:p>
            <a:pPr algn="ctr"/>
            <a:r>
              <a:rPr lang="en-US" sz="2400" dirty="0">
                <a:latin typeface="Bodoni MT" panose="02070603080606020203" pitchFamily="18" charset="0"/>
              </a:rPr>
              <a:t>School of Electronics Engineering (SENSE)</a:t>
            </a:r>
          </a:p>
          <a:p>
            <a:pPr algn="ctr"/>
            <a:r>
              <a:rPr lang="en-US" sz="2400" dirty="0">
                <a:latin typeface="Bodoni MT" panose="02070603080606020203" pitchFamily="18" charset="0"/>
              </a:rPr>
              <a:t>MTech VLSI design</a:t>
            </a:r>
            <a:endParaRPr lang="en-IN" sz="2400" dirty="0">
              <a:latin typeface="Bodoni MT" panose="02070603080606020203" pitchFamily="18" charset="0"/>
            </a:endParaRPr>
          </a:p>
        </p:txBody>
      </p:sp>
      <p:pic>
        <p:nvPicPr>
          <p:cNvPr id="14" name="Picture 13">
            <a:extLst>
              <a:ext uri="{FF2B5EF4-FFF2-40B4-BE49-F238E27FC236}">
                <a16:creationId xmlns:a16="http://schemas.microsoft.com/office/drawing/2014/main" id="{ABBC413B-57D1-13F5-E273-CF521CE5FFFE}"/>
              </a:ext>
            </a:extLst>
          </p:cNvPr>
          <p:cNvPicPr>
            <a:picLocks noChangeAspect="1"/>
          </p:cNvPicPr>
          <p:nvPr/>
        </p:nvPicPr>
        <p:blipFill>
          <a:blip r:embed="rId5"/>
          <a:stretch>
            <a:fillRect/>
          </a:stretch>
        </p:blipFill>
        <p:spPr>
          <a:xfrm>
            <a:off x="0" y="-10776"/>
            <a:ext cx="36576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6" name="Picture 5">
            <a:extLst>
              <a:ext uri="{FF2B5EF4-FFF2-40B4-BE49-F238E27FC236}">
                <a16:creationId xmlns:a16="http://schemas.microsoft.com/office/drawing/2014/main" id="{B70650B7-299F-67AC-5967-D14E6C7BB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10" y="414718"/>
            <a:ext cx="10737250" cy="7400163"/>
          </a:xfrm>
          <a:prstGeom prst="rect">
            <a:avLst/>
          </a:prstGeom>
        </p:spPr>
      </p:pic>
    </p:spTree>
    <p:extLst>
      <p:ext uri="{BB962C8B-B14F-4D97-AF65-F5344CB8AC3E}">
        <p14:creationId xmlns:p14="http://schemas.microsoft.com/office/powerpoint/2010/main" val="17778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4" name="Picture 3">
            <a:extLst>
              <a:ext uri="{FF2B5EF4-FFF2-40B4-BE49-F238E27FC236}">
                <a16:creationId xmlns:a16="http://schemas.microsoft.com/office/drawing/2014/main" id="{B9A6E9FC-93E6-CBCB-98C2-EB66B6C2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38" y="559778"/>
            <a:ext cx="11638062" cy="7043607"/>
          </a:xfrm>
          <a:prstGeom prst="rect">
            <a:avLst/>
          </a:prstGeom>
        </p:spPr>
      </p:pic>
    </p:spTree>
    <p:extLst>
      <p:ext uri="{BB962C8B-B14F-4D97-AF65-F5344CB8AC3E}">
        <p14:creationId xmlns:p14="http://schemas.microsoft.com/office/powerpoint/2010/main" val="299994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5" name="Picture 4">
            <a:extLst>
              <a:ext uri="{FF2B5EF4-FFF2-40B4-BE49-F238E27FC236}">
                <a16:creationId xmlns:a16="http://schemas.microsoft.com/office/drawing/2014/main" id="{FB6470AE-8E38-61BC-F764-D70383DCC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38" y="295823"/>
            <a:ext cx="13467498" cy="7933777"/>
          </a:xfrm>
          <a:prstGeom prst="rect">
            <a:avLst/>
          </a:prstGeom>
        </p:spPr>
      </p:pic>
    </p:spTree>
    <p:extLst>
      <p:ext uri="{BB962C8B-B14F-4D97-AF65-F5344CB8AC3E}">
        <p14:creationId xmlns:p14="http://schemas.microsoft.com/office/powerpoint/2010/main" val="620699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4" name="Picture 3">
            <a:extLst>
              <a:ext uri="{FF2B5EF4-FFF2-40B4-BE49-F238E27FC236}">
                <a16:creationId xmlns:a16="http://schemas.microsoft.com/office/drawing/2014/main" id="{E6FB61BE-32F2-E896-0E90-072B7AE76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02" y="602233"/>
            <a:ext cx="11993718" cy="6958697"/>
          </a:xfrm>
          <a:prstGeom prst="rect">
            <a:avLst/>
          </a:prstGeom>
        </p:spPr>
      </p:pic>
    </p:spTree>
    <p:extLst>
      <p:ext uri="{BB962C8B-B14F-4D97-AF65-F5344CB8AC3E}">
        <p14:creationId xmlns:p14="http://schemas.microsoft.com/office/powerpoint/2010/main" val="2290750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15" name="Text 2"/>
          <p:cNvSpPr/>
          <p:nvPr/>
        </p:nvSpPr>
        <p:spPr>
          <a:xfrm>
            <a:off x="728516" y="2502825"/>
            <a:ext cx="13227299"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Hybrid Lossless Compression Algorithm :</a:t>
            </a:r>
            <a:r>
              <a:rPr lang="en-US" sz="1750" dirty="0">
                <a:solidFill>
                  <a:srgbClr val="272525"/>
                </a:solidFill>
                <a:latin typeface="Eudoxus Sans" pitchFamily="34" charset="0"/>
                <a:ea typeface="Eudoxus Sans" pitchFamily="34" charset="-122"/>
                <a:cs typeface="Eudoxus Sans" pitchFamily="34" charset="-120"/>
              </a:rPr>
              <a:t> The methodology employs a hybrid compression algorithm, using Run-length coding and </a:t>
            </a:r>
            <a:r>
              <a:rPr lang="en-US" sz="1750" dirty="0" err="1">
                <a:solidFill>
                  <a:srgbClr val="272525"/>
                </a:solidFill>
                <a:latin typeface="Eudoxus Sans" pitchFamily="34" charset="0"/>
                <a:ea typeface="Eudoxus Sans" pitchFamily="34" charset="-122"/>
                <a:cs typeface="Eudoxus Sans" pitchFamily="34" charset="-120"/>
              </a:rPr>
              <a:t>Golomb</a:t>
            </a:r>
            <a:r>
              <a:rPr lang="en-US" sz="1750" dirty="0">
                <a:solidFill>
                  <a:srgbClr val="272525"/>
                </a:solidFill>
                <a:latin typeface="Eudoxus Sans" pitchFamily="34" charset="0"/>
                <a:ea typeface="Eudoxus Sans" pitchFamily="34" charset="-122"/>
                <a:cs typeface="Eudoxus Sans" pitchFamily="34" charset="-120"/>
              </a:rPr>
              <a:t> rice coding, to simplify consecutive data and compress low-entropy data effectively.</a:t>
            </a:r>
            <a:endParaRPr lang="en-US" sz="1750" dirty="0"/>
          </a:p>
        </p:txBody>
      </p:sp>
      <p:sp>
        <p:nvSpPr>
          <p:cNvPr id="16" name="Text 3"/>
          <p:cNvSpPr/>
          <p:nvPr/>
        </p:nvSpPr>
        <p:spPr>
          <a:xfrm>
            <a:off x="739272" y="3812576"/>
            <a:ext cx="13145058"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Implementation on MIT-BIH Arrhythmia Database:</a:t>
            </a:r>
            <a:r>
              <a:rPr lang="en-US" sz="1750" dirty="0">
                <a:solidFill>
                  <a:srgbClr val="272525"/>
                </a:solidFill>
                <a:latin typeface="Eudoxus Sans" pitchFamily="34" charset="0"/>
                <a:ea typeface="Eudoxus Sans" pitchFamily="34" charset="-122"/>
                <a:cs typeface="Eudoxus Sans" pitchFamily="34" charset="-120"/>
              </a:rPr>
              <a:t> The compression algorithm undergoes validation on the widely used MIT-BIH arrhythmia database, ensuring its effectiveness and real-world applicability for ECG signal analysis.</a:t>
            </a:r>
            <a:endParaRPr lang="en-US" sz="1750" dirty="0"/>
          </a:p>
        </p:txBody>
      </p:sp>
      <p:sp>
        <p:nvSpPr>
          <p:cNvPr id="17" name="Text 4"/>
          <p:cNvSpPr/>
          <p:nvPr/>
        </p:nvSpPr>
        <p:spPr>
          <a:xfrm>
            <a:off x="771546" y="5109619"/>
            <a:ext cx="13145057"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VLSI Based Architecture:</a:t>
            </a:r>
            <a:r>
              <a:rPr lang="en-US" sz="1750" dirty="0">
                <a:solidFill>
                  <a:srgbClr val="272525"/>
                </a:solidFill>
                <a:latin typeface="Eudoxus Sans" pitchFamily="34" charset="0"/>
                <a:ea typeface="Eudoxus Sans" pitchFamily="34" charset="-122"/>
                <a:cs typeface="Eudoxus Sans" pitchFamily="34" charset="-120"/>
              </a:rPr>
              <a:t> Implemented in 90nm CMOS technology, the compression algorithm optimizes VLSI architecture for space and power efficiency in wearable sensor nodes.</a:t>
            </a:r>
            <a:endParaRPr lang="en-US" sz="1750" dirty="0"/>
          </a:p>
        </p:txBody>
      </p:sp>
      <p:sp>
        <p:nvSpPr>
          <p:cNvPr id="18" name="Text 1">
            <a:extLst>
              <a:ext uri="{FF2B5EF4-FFF2-40B4-BE49-F238E27FC236}">
                <a16:creationId xmlns:a16="http://schemas.microsoft.com/office/drawing/2014/main" id="{525E25EA-6943-476F-1AD0-A95692B409C6}"/>
              </a:ext>
            </a:extLst>
          </p:cNvPr>
          <p:cNvSpPr/>
          <p:nvPr/>
        </p:nvSpPr>
        <p:spPr>
          <a:xfrm>
            <a:off x="862727" y="497442"/>
            <a:ext cx="822127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Proposed Methodology:</a:t>
            </a:r>
            <a:endParaRPr lang="en-US" sz="4374" dirty="0"/>
          </a:p>
        </p:txBody>
      </p:sp>
      <p:sp>
        <p:nvSpPr>
          <p:cNvPr id="19" name="Text 7">
            <a:extLst>
              <a:ext uri="{FF2B5EF4-FFF2-40B4-BE49-F238E27FC236}">
                <a16:creationId xmlns:a16="http://schemas.microsoft.com/office/drawing/2014/main" id="{5212439F-DBCD-7604-5C57-B04451C4B864}"/>
              </a:ext>
            </a:extLst>
          </p:cNvPr>
          <p:cNvSpPr/>
          <p:nvPr/>
        </p:nvSpPr>
        <p:spPr>
          <a:xfrm>
            <a:off x="862726" y="1348053"/>
            <a:ext cx="13412671" cy="710803"/>
          </a:xfrm>
          <a:prstGeom prst="rect">
            <a:avLst/>
          </a:prstGeom>
          <a:noFill/>
          <a:ln/>
        </p:spPr>
        <p:txBody>
          <a:bodyPr wrap="square" rtlCol="0" anchor="t"/>
          <a:lstStyle/>
          <a:p>
            <a:pPr marL="0" indent="0" algn="l">
              <a:lnSpc>
                <a:spcPts val="2799"/>
              </a:lnSpc>
              <a:buNone/>
            </a:pPr>
            <a:r>
              <a:rPr lang="en-US" sz="1750" dirty="0"/>
              <a:t>The VLSI-based hybrid ECG compression scheme addresses data storage and power challenges in long-term monitoring systems, employing a tailored lossless compression technique for ECG signals.</a:t>
            </a:r>
          </a:p>
        </p:txBody>
      </p:sp>
      <p:sp>
        <p:nvSpPr>
          <p:cNvPr id="20" name="Text 4">
            <a:extLst>
              <a:ext uri="{FF2B5EF4-FFF2-40B4-BE49-F238E27FC236}">
                <a16:creationId xmlns:a16="http://schemas.microsoft.com/office/drawing/2014/main" id="{38A37D15-1F96-2D49-BB1A-763E4EA76849}"/>
              </a:ext>
            </a:extLst>
          </p:cNvPr>
          <p:cNvSpPr/>
          <p:nvPr/>
        </p:nvSpPr>
        <p:spPr>
          <a:xfrm>
            <a:off x="793064" y="6435389"/>
            <a:ext cx="13145057"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Performance Metrics:</a:t>
            </a:r>
            <a:r>
              <a:rPr lang="en-US" sz="1750" dirty="0">
                <a:solidFill>
                  <a:srgbClr val="272525"/>
                </a:solidFill>
                <a:latin typeface="Eudoxus Sans" pitchFamily="34" charset="0"/>
                <a:ea typeface="Eudoxus Sans" pitchFamily="34" charset="-122"/>
                <a:cs typeface="Eudoxus Sans" pitchFamily="34" charset="-120"/>
              </a:rPr>
              <a:t> The VLSI-based architecture ensures minimal power consumption (18.78 µW) and compact size (0.0051 mm2), crucial for efficient and sustainable operation in wearable sensor nodes.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11" name="Text 1">
            <a:extLst>
              <a:ext uri="{FF2B5EF4-FFF2-40B4-BE49-F238E27FC236}">
                <a16:creationId xmlns:a16="http://schemas.microsoft.com/office/drawing/2014/main" id="{9B086157-213D-C4DD-63EB-88B85A5DC494}"/>
              </a:ext>
            </a:extLst>
          </p:cNvPr>
          <p:cNvSpPr/>
          <p:nvPr/>
        </p:nvSpPr>
        <p:spPr>
          <a:xfrm>
            <a:off x="1045607" y="3186819"/>
            <a:ext cx="822127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12" name="TextBox 11">
            <a:extLst>
              <a:ext uri="{FF2B5EF4-FFF2-40B4-BE49-F238E27FC236}">
                <a16:creationId xmlns:a16="http://schemas.microsoft.com/office/drawing/2014/main" id="{200F5EE0-DD2F-134B-D7B0-80F9395AC731}"/>
              </a:ext>
            </a:extLst>
          </p:cNvPr>
          <p:cNvSpPr txBox="1"/>
          <p:nvPr/>
        </p:nvSpPr>
        <p:spPr>
          <a:xfrm>
            <a:off x="1045607" y="4748256"/>
            <a:ext cx="12382052" cy="1711366"/>
          </a:xfrm>
          <a:prstGeom prst="rect">
            <a:avLst/>
          </a:prstGeom>
          <a:noFill/>
        </p:spPr>
        <p:txBody>
          <a:bodyPr wrap="square">
            <a:spAutoFit/>
          </a:bodyPr>
          <a:lstStyle/>
          <a:p>
            <a:pPr>
              <a:lnSpc>
                <a:spcPct val="150000"/>
              </a:lnSpc>
            </a:pPr>
            <a:r>
              <a:rPr lang="en-IN" dirty="0">
                <a:latin typeface="Times New Roman" panose="02020603050405020304" pitchFamily="18" charset="0"/>
                <a:cs typeface="Times New Roman" panose="02020603050405020304" pitchFamily="18" charset="0"/>
              </a:rPr>
              <a:t>            The project introduces a hybrid approach combining VLSI techniques for ECG signal transformation and MATLAB-based 4x4 layer image compression, aiming to reduce noise, fluctuations, and improve SNR and MSE values, with a focus on Verilog HDL implementation on Xilinx Vertex-5 FPGA and comprehensive performance evaluation in terms of area, delay, and power characteristics.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68032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Limitations</a:t>
            </a:r>
            <a:endParaRPr lang="en-US" sz="4374" dirty="0"/>
          </a:p>
        </p:txBody>
      </p:sp>
      <p:sp>
        <p:nvSpPr>
          <p:cNvPr id="17" name="TextBox 16">
            <a:extLst>
              <a:ext uri="{FF2B5EF4-FFF2-40B4-BE49-F238E27FC236}">
                <a16:creationId xmlns:a16="http://schemas.microsoft.com/office/drawing/2014/main" id="{6769333B-7949-5482-AFFB-E89AE7BB7727}"/>
              </a:ext>
            </a:extLst>
          </p:cNvPr>
          <p:cNvSpPr txBox="1"/>
          <p:nvPr/>
        </p:nvSpPr>
        <p:spPr>
          <a:xfrm>
            <a:off x="505610" y="2246674"/>
            <a:ext cx="9907792" cy="4018216"/>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Compression Ratio: While the scheme achieves a compression ratio of 2.91 as per the implementation on the MIT-BIH arrhythmia database, the actual compression ratio in real-world applications with different data sets and conditions may vary.</a:t>
            </a:r>
          </a:p>
          <a:p>
            <a:pPr marL="342900" lvl="0" indent="-342900" algn="just">
              <a:lnSpc>
                <a:spcPct val="150000"/>
              </a:lnSpc>
              <a:buFont typeface="Symbol" panose="05050102010706020507" pitchFamily="18"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Complexity and Power Consumption: Implementing a VLSI-based architecture for data compression can increase the complexity of the device and potentially its power consumption, depending on the specific implementation details and the hardware used.</a:t>
            </a:r>
          </a:p>
          <a:p>
            <a:pPr marL="342900" lvl="0" indent="-342900" algn="just">
              <a:lnSpc>
                <a:spcPct val="150000"/>
              </a:lnSpc>
              <a:buFont typeface="Symbol" panose="05050102010706020507" pitchFamily="18" charset="2"/>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Latency: The compression and decompression processes can introduce latency, which might be critical in real-time applications like ECG monitoring where timely data processing is essential.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6691C-7603-5644-6280-663FF462A7A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F0C438-FFCB-8C15-8323-91C9F3F8C4C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573A2BE-9F36-D38C-7B81-D33D1B00724A}"/>
              </a:ext>
            </a:extLst>
          </p:cNvPr>
          <p:cNvSpPr/>
          <p:nvPr/>
        </p:nvSpPr>
        <p:spPr>
          <a:xfrm>
            <a:off x="0" y="0"/>
            <a:ext cx="14630400" cy="8229600"/>
          </a:xfrm>
          <a:prstGeom prst="rect">
            <a:avLst/>
          </a:prstGeom>
          <a:solidFill>
            <a:srgbClr val="FFFFFF">
              <a:alpha val="75000"/>
            </a:srgbClr>
          </a:solidFill>
          <a:ln/>
        </p:spPr>
        <p:txBody>
          <a:bodyPr/>
          <a:lstStyle/>
          <a:p>
            <a:endParaRPr lang="en-IN" dirty="0"/>
          </a:p>
        </p:txBody>
      </p:sp>
      <p:pic>
        <p:nvPicPr>
          <p:cNvPr id="4" name="Image 1" descr="preencoded.png">
            <a:extLst>
              <a:ext uri="{FF2B5EF4-FFF2-40B4-BE49-F238E27FC236}">
                <a16:creationId xmlns:a16="http://schemas.microsoft.com/office/drawing/2014/main" id="{016F025E-5436-877F-1F89-F19D908B2892}"/>
              </a:ext>
            </a:extLst>
          </p:cNvPr>
          <p:cNvPicPr>
            <a:picLocks noChangeAspect="1"/>
          </p:cNvPicPr>
          <p:nvPr/>
        </p:nvPicPr>
        <p:blipFill>
          <a:blip r:embed="rId4"/>
          <a:stretch>
            <a:fillRect/>
          </a:stretch>
        </p:blipFill>
        <p:spPr>
          <a:xfrm>
            <a:off x="0" y="0"/>
            <a:ext cx="3657600" cy="8229600"/>
          </a:xfrm>
          <a:prstGeom prst="rect">
            <a:avLst/>
          </a:prstGeom>
        </p:spPr>
      </p:pic>
      <p:sp>
        <p:nvSpPr>
          <p:cNvPr id="5" name="Text 1">
            <a:extLst>
              <a:ext uri="{FF2B5EF4-FFF2-40B4-BE49-F238E27FC236}">
                <a16:creationId xmlns:a16="http://schemas.microsoft.com/office/drawing/2014/main" id="{E05B0628-2AE5-CFDA-B625-31F6F08AD720}"/>
              </a:ext>
            </a:extLst>
          </p:cNvPr>
          <p:cNvSpPr/>
          <p:nvPr/>
        </p:nvSpPr>
        <p:spPr>
          <a:xfrm>
            <a:off x="3982224" y="850643"/>
            <a:ext cx="6665952"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Introduction</a:t>
            </a:r>
            <a:endParaRPr lang="en-US" sz="5249" dirty="0"/>
          </a:p>
        </p:txBody>
      </p:sp>
      <p:sp>
        <p:nvSpPr>
          <p:cNvPr id="6" name="Text 2">
            <a:extLst>
              <a:ext uri="{FF2B5EF4-FFF2-40B4-BE49-F238E27FC236}">
                <a16:creationId xmlns:a16="http://schemas.microsoft.com/office/drawing/2014/main" id="{1E8B9060-7A1B-ED4F-2200-78495AA641BB}"/>
              </a:ext>
            </a:extLst>
          </p:cNvPr>
          <p:cNvSpPr/>
          <p:nvPr/>
        </p:nvSpPr>
        <p:spPr>
          <a:xfrm>
            <a:off x="4087905" y="2448190"/>
            <a:ext cx="10281425" cy="4242283"/>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Research targets wearable sensor nodes' data storage and power challenges during long-term</a:t>
            </a:r>
          </a:p>
          <a:p>
            <a:pPr>
              <a:lnSpc>
                <a:spcPts val="2799"/>
              </a:lnSpc>
            </a:pPr>
            <a:r>
              <a:rPr lang="en-US" dirty="0">
                <a:solidFill>
                  <a:srgbClr val="272525"/>
                </a:solidFill>
                <a:latin typeface="Constantia" panose="02030602050306030303" pitchFamily="18" charset="0"/>
                <a:ea typeface="Eudoxus Sans" pitchFamily="34" charset="-122"/>
                <a:cs typeface="Eudoxus Sans" pitchFamily="34" charset="-120"/>
              </a:rPr>
              <a:t>     biomedical signal monitoring in wireless body area networks (WBANs).</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Proposes a hybrid lossless compression using Run-length and </a:t>
            </a:r>
            <a:r>
              <a:rPr lang="en-US" dirty="0" err="1">
                <a:solidFill>
                  <a:srgbClr val="272525"/>
                </a:solidFill>
                <a:latin typeface="Constantia" panose="02030602050306030303" pitchFamily="18" charset="0"/>
                <a:ea typeface="Eudoxus Sans" pitchFamily="34" charset="-122"/>
                <a:cs typeface="Eudoxus Sans" pitchFamily="34" charset="-120"/>
              </a:rPr>
              <a:t>Golomb</a:t>
            </a:r>
            <a:r>
              <a:rPr lang="en-US" dirty="0">
                <a:solidFill>
                  <a:srgbClr val="272525"/>
                </a:solidFill>
                <a:latin typeface="Constantia" panose="02030602050306030303" pitchFamily="18" charset="0"/>
                <a:ea typeface="Eudoxus Sans" pitchFamily="34" charset="-122"/>
                <a:cs typeface="Eudoxus Sans" pitchFamily="34" charset="-120"/>
              </a:rPr>
              <a:t>–Rice coding </a:t>
            </a:r>
          </a:p>
          <a:p>
            <a:pPr>
              <a:lnSpc>
                <a:spcPts val="2799"/>
              </a:lnSpc>
            </a:pPr>
            <a:r>
              <a:rPr lang="en-US" dirty="0">
                <a:solidFill>
                  <a:srgbClr val="272525"/>
                </a:solidFill>
                <a:latin typeface="Constantia" panose="02030602050306030303" pitchFamily="18" charset="0"/>
                <a:ea typeface="Eudoxus Sans" pitchFamily="34" charset="-122"/>
                <a:cs typeface="Eudoxus Sans" pitchFamily="34" charset="-120"/>
              </a:rPr>
              <a:t>     to enhance Compression Ratio (CR) and alleviate power consumption concerns.</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Successful implementation on MIT-BIH arrhythmia database demonstrates a compression ratio of 2.91,</a:t>
            </a:r>
          </a:p>
          <a:p>
            <a:pPr>
              <a:lnSpc>
                <a:spcPts val="2799"/>
              </a:lnSpc>
            </a:pPr>
            <a:r>
              <a:rPr lang="en-US" dirty="0">
                <a:solidFill>
                  <a:srgbClr val="272525"/>
                </a:solidFill>
                <a:latin typeface="Constantia" panose="02030602050306030303" pitchFamily="18" charset="0"/>
                <a:ea typeface="Eudoxus Sans" pitchFamily="34" charset="-122"/>
                <a:cs typeface="Eudoxus Sans" pitchFamily="34" charset="-120"/>
              </a:rPr>
              <a:t>     reducing data size without compromising ECG integrity.</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Developed VLSI-based architecture in 90nm CMOS achieves low power consumption (18.78 µW) </a:t>
            </a:r>
          </a:p>
          <a:p>
            <a:pPr>
              <a:lnSpc>
                <a:spcPts val="2799"/>
              </a:lnSpc>
            </a:pPr>
            <a:r>
              <a:rPr lang="en-US" dirty="0">
                <a:solidFill>
                  <a:srgbClr val="272525"/>
                </a:solidFill>
                <a:latin typeface="Constantia" panose="02030602050306030303" pitchFamily="18" charset="0"/>
                <a:ea typeface="Eudoxus Sans" pitchFamily="34" charset="-122"/>
                <a:cs typeface="Eudoxus Sans" pitchFamily="34" charset="-120"/>
              </a:rPr>
              <a:t>     and small footprint (0.0051 mm2), advancing efficiency in wireless body area networks.</a:t>
            </a:r>
            <a:endParaRPr lang="en-US" dirty="0">
              <a:latin typeface="Constantia" panose="02030602050306030303" pitchFamily="18" charset="0"/>
            </a:endParaRPr>
          </a:p>
        </p:txBody>
      </p:sp>
    </p:spTree>
    <p:extLst>
      <p:ext uri="{BB962C8B-B14F-4D97-AF65-F5344CB8AC3E}">
        <p14:creationId xmlns:p14="http://schemas.microsoft.com/office/powerpoint/2010/main" val="413795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D8728-C76B-46D4-8F47-BC3C2DD0CBA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5823EE-B2FF-0662-5BDD-8C1EE80F0DB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26CF1AA-202F-2F31-3827-3E93DBEDB1E4}"/>
              </a:ext>
            </a:extLst>
          </p:cNvPr>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5" name="Text 2">
            <a:extLst>
              <a:ext uri="{FF2B5EF4-FFF2-40B4-BE49-F238E27FC236}">
                <a16:creationId xmlns:a16="http://schemas.microsoft.com/office/drawing/2014/main" id="{DFC0CB78-4438-52FB-80AF-B45058F99C37}"/>
              </a:ext>
            </a:extLst>
          </p:cNvPr>
          <p:cNvSpPr/>
          <p:nvPr/>
        </p:nvSpPr>
        <p:spPr>
          <a:xfrm>
            <a:off x="838676" y="2252723"/>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Author(s), Year</a:t>
            </a:r>
            <a:endParaRPr lang="en-US" sz="2187" dirty="0"/>
          </a:p>
        </p:txBody>
      </p:sp>
      <p:sp>
        <p:nvSpPr>
          <p:cNvPr id="6" name="Text 3">
            <a:extLst>
              <a:ext uri="{FF2B5EF4-FFF2-40B4-BE49-F238E27FC236}">
                <a16:creationId xmlns:a16="http://schemas.microsoft.com/office/drawing/2014/main" id="{EE6BB6B8-9074-CDC5-D6B0-8C967377D7D8}"/>
              </a:ext>
            </a:extLst>
          </p:cNvPr>
          <p:cNvSpPr/>
          <p:nvPr/>
        </p:nvSpPr>
        <p:spPr>
          <a:xfrm>
            <a:off x="770011" y="2849820"/>
            <a:ext cx="3156347" cy="1066205"/>
          </a:xfrm>
          <a:prstGeom prst="rect">
            <a:avLst/>
          </a:prstGeom>
          <a:noFill/>
          <a:ln/>
        </p:spPr>
        <p:txBody>
          <a:bodyPr wrap="square" rtlCol="0" anchor="t"/>
          <a:lstStyle/>
          <a:p>
            <a:pPr marL="0" indent="0">
              <a:lnSpc>
                <a:spcPts val="2799"/>
              </a:lnSpc>
              <a:buNone/>
            </a:pPr>
            <a:r>
              <a:rPr lang="en-IN" sz="1800" kern="1800" dirty="0" err="1">
                <a:solidFill>
                  <a:srgbClr val="000000"/>
                </a:solidFill>
                <a:effectLst/>
                <a:latin typeface="Times New Roman" panose="02020603050405020304" pitchFamily="18" charset="0"/>
                <a:ea typeface="Times New Roman" panose="02020603050405020304" pitchFamily="18" charset="0"/>
              </a:rPr>
              <a:t>Fahimeh</a:t>
            </a:r>
            <a:r>
              <a:rPr lang="en-IN" sz="1800" kern="1800" dirty="0">
                <a:solidFill>
                  <a:srgbClr val="000000"/>
                </a:solidFill>
                <a:effectLst/>
                <a:latin typeface="Times New Roman" panose="02020603050405020304" pitchFamily="18" charset="0"/>
                <a:ea typeface="Times New Roman" panose="02020603050405020304" pitchFamily="18" charset="0"/>
              </a:rPr>
              <a:t> </a:t>
            </a:r>
            <a:r>
              <a:rPr lang="en-IN" sz="1800" kern="1800" dirty="0" err="1">
                <a:solidFill>
                  <a:srgbClr val="000000"/>
                </a:solidFill>
                <a:effectLst/>
                <a:latin typeface="Times New Roman" panose="02020603050405020304" pitchFamily="18" charset="0"/>
                <a:ea typeface="Times New Roman" panose="02020603050405020304" pitchFamily="18" charset="0"/>
              </a:rPr>
              <a:t>Nasimi,Yee</a:t>
            </a:r>
            <a:r>
              <a:rPr lang="en-IN" sz="1800" kern="1800" dirty="0">
                <a:solidFill>
                  <a:srgbClr val="000000"/>
                </a:solidFill>
                <a:effectLst/>
                <a:latin typeface="Times New Roman" panose="02020603050405020304" pitchFamily="18" charset="0"/>
                <a:ea typeface="Times New Roman" panose="02020603050405020304" pitchFamily="18" charset="0"/>
              </a:rPr>
              <a:t> Wei Law </a:t>
            </a:r>
            <a:r>
              <a:rPr lang="en-US" sz="1750" kern="1800" dirty="0">
                <a:solidFill>
                  <a:srgbClr val="000000"/>
                </a:solidFill>
                <a:effectLst/>
                <a:latin typeface="Times New Roman" panose="02020603050405020304" pitchFamily="18" charset="0"/>
                <a:ea typeface="Times New Roman" panose="02020603050405020304" pitchFamily="18" charset="0"/>
              </a:rPr>
              <a:t>,</a:t>
            </a:r>
          </a:p>
          <a:p>
            <a:pPr marL="0" indent="0">
              <a:lnSpc>
                <a:spcPts val="2799"/>
              </a:lnSpc>
              <a:buNone/>
            </a:pPr>
            <a:r>
              <a:rPr lang="en-US" sz="1750" kern="1800" dirty="0">
                <a:solidFill>
                  <a:srgbClr val="000000"/>
                </a:solidFill>
                <a:latin typeface="Times New Roman" panose="02020603050405020304" pitchFamily="18" charset="0"/>
                <a:ea typeface="Times New Roman" panose="02020603050405020304" pitchFamily="18" charset="0"/>
              </a:rPr>
              <a:t>2020</a:t>
            </a:r>
            <a:endParaRPr lang="en-IN" sz="1800" kern="1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 4">
            <a:extLst>
              <a:ext uri="{FF2B5EF4-FFF2-40B4-BE49-F238E27FC236}">
                <a16:creationId xmlns:a16="http://schemas.microsoft.com/office/drawing/2014/main" id="{E4F1639A-9A6F-41AB-2059-7E4E6F831AD5}"/>
              </a:ext>
            </a:extLst>
          </p:cNvPr>
          <p:cNvSpPr/>
          <p:nvPr/>
        </p:nvSpPr>
        <p:spPr>
          <a:xfrm>
            <a:off x="761714" y="4669532"/>
            <a:ext cx="3156347" cy="1066205"/>
          </a:xfrm>
          <a:prstGeom prst="rect">
            <a:avLst/>
          </a:prstGeom>
          <a:noFill/>
          <a:ln/>
        </p:spPr>
        <p:txBody>
          <a:bodyPr wrap="square" rtlCol="0" anchor="t"/>
          <a:lstStyle/>
          <a:p>
            <a:pPr marL="0" indent="0">
              <a:lnSpc>
                <a:spcPts val="2799"/>
              </a:lnSpc>
              <a:buNone/>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Shu-Yen Lin, Hao-</a:t>
            </a:r>
            <a:r>
              <a:rPr lang="en-IN"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Lin, 2018</a:t>
            </a:r>
            <a:endParaRPr lang="en-US" sz="1750" dirty="0"/>
          </a:p>
        </p:txBody>
      </p:sp>
      <p:sp>
        <p:nvSpPr>
          <p:cNvPr id="8" name="Text 5">
            <a:extLst>
              <a:ext uri="{FF2B5EF4-FFF2-40B4-BE49-F238E27FC236}">
                <a16:creationId xmlns:a16="http://schemas.microsoft.com/office/drawing/2014/main" id="{83F543DF-61AB-C6C7-5CE9-0DEA1A3DD41A}"/>
              </a:ext>
            </a:extLst>
          </p:cNvPr>
          <p:cNvSpPr/>
          <p:nvPr/>
        </p:nvSpPr>
        <p:spPr>
          <a:xfrm>
            <a:off x="4515564" y="2252723"/>
            <a:ext cx="2799636"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Aim of Paper</a:t>
            </a:r>
            <a:endParaRPr lang="en-US" sz="2187" dirty="0"/>
          </a:p>
        </p:txBody>
      </p:sp>
      <p:sp>
        <p:nvSpPr>
          <p:cNvPr id="9" name="Text 6">
            <a:extLst>
              <a:ext uri="{FF2B5EF4-FFF2-40B4-BE49-F238E27FC236}">
                <a16:creationId xmlns:a16="http://schemas.microsoft.com/office/drawing/2014/main" id="{387C3B8E-754C-5B96-2F2A-93D371FF34AA}"/>
              </a:ext>
            </a:extLst>
          </p:cNvPr>
          <p:cNvSpPr/>
          <p:nvPr/>
        </p:nvSpPr>
        <p:spPr>
          <a:xfrm>
            <a:off x="4451530" y="2837331"/>
            <a:ext cx="3424677" cy="1066205"/>
          </a:xfrm>
          <a:prstGeom prst="rect">
            <a:avLst/>
          </a:prstGeom>
          <a:noFill/>
          <a:ln/>
        </p:spPr>
        <p:txBody>
          <a:bodyPr wrap="square" rtlCol="0" anchor="t"/>
          <a:lstStyle/>
          <a:p>
            <a:pPr>
              <a:lnSpc>
                <a:spcPct val="150000"/>
              </a:lnSpc>
              <a:spcAft>
                <a:spcPts val="800"/>
              </a:spcAft>
            </a:pPr>
            <a:r>
              <a:rPr lang="en-IN" sz="18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“Exploiting similar prior knowledge for compressing ECG signals”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7">
            <a:extLst>
              <a:ext uri="{FF2B5EF4-FFF2-40B4-BE49-F238E27FC236}">
                <a16:creationId xmlns:a16="http://schemas.microsoft.com/office/drawing/2014/main" id="{5AD99590-861D-E9DB-C53B-946503565A79}"/>
              </a:ext>
            </a:extLst>
          </p:cNvPr>
          <p:cNvSpPr/>
          <p:nvPr/>
        </p:nvSpPr>
        <p:spPr>
          <a:xfrm>
            <a:off x="4397651" y="4630607"/>
            <a:ext cx="3156347" cy="1066205"/>
          </a:xfrm>
          <a:prstGeom prst="rect">
            <a:avLst/>
          </a:prstGeom>
          <a:noFill/>
          <a:ln/>
        </p:spPr>
        <p:txBody>
          <a:bodyPr wrap="square" rtlCol="0" anchor="t"/>
          <a:lstStyle/>
          <a:p>
            <a:pPr>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“Lossless and Lossy Direct Compression Design With Multi-Signal Symptom Detection for Low-Temperature Wearable Devices”</a:t>
            </a:r>
            <a:endParaRPr lang="en-IN" sz="1800" dirty="0">
              <a:effectLst/>
              <a:latin typeface="Times New Roman" panose="02020603050405020304" pitchFamily="18" charset="0"/>
              <a:ea typeface="Times New Roman" panose="02020603050405020304" pitchFamily="18" charset="0"/>
            </a:endParaRPr>
          </a:p>
        </p:txBody>
      </p:sp>
      <p:sp>
        <p:nvSpPr>
          <p:cNvPr id="11" name="Text 8">
            <a:extLst>
              <a:ext uri="{FF2B5EF4-FFF2-40B4-BE49-F238E27FC236}">
                <a16:creationId xmlns:a16="http://schemas.microsoft.com/office/drawing/2014/main" id="{AE164E12-2633-D5E0-BA5C-124D6E6234A0}"/>
              </a:ext>
            </a:extLst>
          </p:cNvPr>
          <p:cNvSpPr/>
          <p:nvPr/>
        </p:nvSpPr>
        <p:spPr>
          <a:xfrm>
            <a:off x="8234258" y="2252723"/>
            <a:ext cx="2950131"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Key findings</a:t>
            </a:r>
            <a:endParaRPr lang="en-US" sz="2187" dirty="0"/>
          </a:p>
        </p:txBody>
      </p:sp>
      <p:sp>
        <p:nvSpPr>
          <p:cNvPr id="12" name="Text 9">
            <a:extLst>
              <a:ext uri="{FF2B5EF4-FFF2-40B4-BE49-F238E27FC236}">
                <a16:creationId xmlns:a16="http://schemas.microsoft.com/office/drawing/2014/main" id="{CF4B97EE-ABDC-711D-FCA3-AD59FC83C3BD}"/>
              </a:ext>
            </a:extLst>
          </p:cNvPr>
          <p:cNvSpPr/>
          <p:nvPr/>
        </p:nvSpPr>
        <p:spPr>
          <a:xfrm>
            <a:off x="8363778" y="2880363"/>
            <a:ext cx="5493242" cy="142160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Achieved 99.9% accuracy with 25 compression ratio.</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Low PRD (&lt;10) in MIT-BIH Long Term Database.</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Effective for heart rate variability analysis.</a:t>
            </a:r>
            <a:endParaRPr lang="en-US" sz="1750" dirty="0"/>
          </a:p>
        </p:txBody>
      </p:sp>
      <p:sp>
        <p:nvSpPr>
          <p:cNvPr id="14" name="Text 1">
            <a:extLst>
              <a:ext uri="{FF2B5EF4-FFF2-40B4-BE49-F238E27FC236}">
                <a16:creationId xmlns:a16="http://schemas.microsoft.com/office/drawing/2014/main" id="{BC5F7E52-E138-247B-F9C0-97852038B7AA}"/>
              </a:ext>
            </a:extLst>
          </p:cNvPr>
          <p:cNvSpPr/>
          <p:nvPr/>
        </p:nvSpPr>
        <p:spPr>
          <a:xfrm>
            <a:off x="4815483" y="924878"/>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Literature Review:</a:t>
            </a:r>
            <a:endParaRPr lang="en-US" sz="4374" dirty="0"/>
          </a:p>
        </p:txBody>
      </p:sp>
      <p:cxnSp>
        <p:nvCxnSpPr>
          <p:cNvPr id="16" name="Straight Connector 15">
            <a:extLst>
              <a:ext uri="{FF2B5EF4-FFF2-40B4-BE49-F238E27FC236}">
                <a16:creationId xmlns:a16="http://schemas.microsoft.com/office/drawing/2014/main" id="{B8F96248-85F4-463B-847C-1C23C7497F25}"/>
              </a:ext>
            </a:extLst>
          </p:cNvPr>
          <p:cNvCxnSpPr/>
          <p:nvPr/>
        </p:nvCxnSpPr>
        <p:spPr>
          <a:xfrm>
            <a:off x="4009037" y="2000789"/>
            <a:ext cx="0" cy="6002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F4CFDA-1CF7-406D-9D2E-A623A46D63EE}"/>
              </a:ext>
            </a:extLst>
          </p:cNvPr>
          <p:cNvCxnSpPr/>
          <p:nvPr/>
        </p:nvCxnSpPr>
        <p:spPr>
          <a:xfrm>
            <a:off x="7958887" y="2000789"/>
            <a:ext cx="0" cy="600276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9">
            <a:extLst>
              <a:ext uri="{FF2B5EF4-FFF2-40B4-BE49-F238E27FC236}">
                <a16:creationId xmlns:a16="http://schemas.microsoft.com/office/drawing/2014/main" id="{69338BAA-ECC5-24CF-9B9A-16505ECE372A}"/>
              </a:ext>
            </a:extLst>
          </p:cNvPr>
          <p:cNvSpPr/>
          <p:nvPr/>
        </p:nvSpPr>
        <p:spPr>
          <a:xfrm>
            <a:off x="8360408" y="4777107"/>
            <a:ext cx="5496611" cy="142160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LLDC applies to ECG, BP, and RESP.</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Detects abnormalities, adjusts compression dynamically.</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Reduces power, temperature in wearable devices.</a:t>
            </a:r>
            <a:endParaRPr lang="en-US" sz="1750" dirty="0"/>
          </a:p>
        </p:txBody>
      </p:sp>
    </p:spTree>
    <p:extLst>
      <p:ext uri="{BB962C8B-B14F-4D97-AF65-F5344CB8AC3E}">
        <p14:creationId xmlns:p14="http://schemas.microsoft.com/office/powerpoint/2010/main" val="155320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E2997-4CCC-7FF5-CAAD-B1ECB8E987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68853FE-E05C-0EF8-D22D-D6A1A0EC9E4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6519CFF-1ED9-9981-1932-6E4FC1D7390C}"/>
              </a:ext>
            </a:extLst>
          </p:cNvPr>
          <p:cNvSpPr/>
          <p:nvPr/>
        </p:nvSpPr>
        <p:spPr>
          <a:xfrm>
            <a:off x="-2228" y="0"/>
            <a:ext cx="14630400" cy="8229600"/>
          </a:xfrm>
          <a:prstGeom prst="rect">
            <a:avLst/>
          </a:prstGeom>
          <a:solidFill>
            <a:srgbClr val="FFFFFF">
              <a:alpha val="75000"/>
            </a:srgbClr>
          </a:solidFill>
          <a:ln/>
        </p:spPr>
      </p:sp>
      <p:sp>
        <p:nvSpPr>
          <p:cNvPr id="5" name="Text 2">
            <a:extLst>
              <a:ext uri="{FF2B5EF4-FFF2-40B4-BE49-F238E27FC236}">
                <a16:creationId xmlns:a16="http://schemas.microsoft.com/office/drawing/2014/main" id="{81152E6F-3FE4-4BAC-B370-B58BFFAD3931}"/>
              </a:ext>
            </a:extLst>
          </p:cNvPr>
          <p:cNvSpPr/>
          <p:nvPr/>
        </p:nvSpPr>
        <p:spPr>
          <a:xfrm>
            <a:off x="838676" y="575486"/>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Author(s), Year</a:t>
            </a:r>
            <a:endParaRPr lang="en-US" sz="2187" dirty="0"/>
          </a:p>
        </p:txBody>
      </p:sp>
      <p:sp>
        <p:nvSpPr>
          <p:cNvPr id="7" name="Text 4">
            <a:extLst>
              <a:ext uri="{FF2B5EF4-FFF2-40B4-BE49-F238E27FC236}">
                <a16:creationId xmlns:a16="http://schemas.microsoft.com/office/drawing/2014/main" id="{104D8F80-7AE0-9818-6A1F-28CB9219E049}"/>
              </a:ext>
            </a:extLst>
          </p:cNvPr>
          <p:cNvSpPr/>
          <p:nvPr/>
        </p:nvSpPr>
        <p:spPr>
          <a:xfrm>
            <a:off x="449740" y="4002554"/>
            <a:ext cx="3156347" cy="1066205"/>
          </a:xfrm>
          <a:prstGeom prst="rect">
            <a:avLst/>
          </a:prstGeom>
          <a:noFill/>
          <a:ln/>
        </p:spPr>
        <p:txBody>
          <a:bodyPr wrap="square" rtlCol="0" anchor="t"/>
          <a:lstStyle/>
          <a:p>
            <a:pPr marL="0" indent="0">
              <a:lnSpc>
                <a:spcPts val="2799"/>
              </a:lnSpc>
              <a:buNone/>
            </a:pP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Tsung-Han Tsai</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Nai-</a:t>
            </a:r>
            <a:r>
              <a:rPr lang="en-IN" sz="180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Chieh</a:t>
            </a: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Tung</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2021</a:t>
            </a:r>
            <a:endParaRPr lang="en-US" sz="1750" dirty="0"/>
          </a:p>
        </p:txBody>
      </p:sp>
      <p:sp>
        <p:nvSpPr>
          <p:cNvPr id="8" name="Text 5">
            <a:extLst>
              <a:ext uri="{FF2B5EF4-FFF2-40B4-BE49-F238E27FC236}">
                <a16:creationId xmlns:a16="http://schemas.microsoft.com/office/drawing/2014/main" id="{CE544FDD-E6EC-3B34-4574-294030340BCE}"/>
              </a:ext>
            </a:extLst>
          </p:cNvPr>
          <p:cNvSpPr/>
          <p:nvPr/>
        </p:nvSpPr>
        <p:spPr>
          <a:xfrm>
            <a:off x="4397651" y="664905"/>
            <a:ext cx="2799636"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Aim of Paper</a:t>
            </a:r>
            <a:endParaRPr lang="en-US" sz="2187" dirty="0"/>
          </a:p>
        </p:txBody>
      </p:sp>
      <p:sp>
        <p:nvSpPr>
          <p:cNvPr id="9" name="Text 6">
            <a:extLst>
              <a:ext uri="{FF2B5EF4-FFF2-40B4-BE49-F238E27FC236}">
                <a16:creationId xmlns:a16="http://schemas.microsoft.com/office/drawing/2014/main" id="{2A954D3B-2161-7BD8-B050-8EF26F021EFC}"/>
              </a:ext>
            </a:extLst>
          </p:cNvPr>
          <p:cNvSpPr/>
          <p:nvPr/>
        </p:nvSpPr>
        <p:spPr>
          <a:xfrm>
            <a:off x="4263485" y="1451787"/>
            <a:ext cx="3424677" cy="1066205"/>
          </a:xfrm>
          <a:prstGeom prst="rect">
            <a:avLst/>
          </a:prstGeom>
          <a:noFill/>
          <a:ln/>
        </p:spPr>
        <p:txBody>
          <a:bodyPr wrap="square" rtlCol="0" anchor="t"/>
          <a:lstStyle/>
          <a:p>
            <a:pPr>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“A 2.63 </a:t>
            </a:r>
            <a:r>
              <a:rPr lang="en-IN" sz="1800" dirty="0" err="1">
                <a:solidFill>
                  <a:srgbClr val="000000"/>
                </a:solidFill>
                <a:effectLst/>
                <a:latin typeface="Times New Roman" panose="02020603050405020304" pitchFamily="18" charset="0"/>
                <a:ea typeface="Times New Roman" panose="02020603050405020304" pitchFamily="18" charset="0"/>
              </a:rPr>
              <a:t>μW</a:t>
            </a:r>
            <a:r>
              <a:rPr lang="en-IN" sz="1800" dirty="0">
                <a:solidFill>
                  <a:srgbClr val="000000"/>
                </a:solidFill>
                <a:effectLst/>
                <a:latin typeface="Times New Roman" panose="02020603050405020304" pitchFamily="18" charset="0"/>
                <a:ea typeface="Times New Roman" panose="02020603050405020304" pitchFamily="18" charset="0"/>
              </a:rPr>
              <a:t> ECG Processor With Adaptive Arrhythmia Detection and Data Compression for Implantable Cardiac Monitoring Device”</a:t>
            </a:r>
            <a:endParaRPr lang="en-IN" sz="1800" dirty="0">
              <a:effectLst/>
              <a:latin typeface="Times New Roman" panose="02020603050405020304" pitchFamily="18" charset="0"/>
              <a:ea typeface="Times New Roman" panose="02020603050405020304" pitchFamily="18" charset="0"/>
            </a:endParaRPr>
          </a:p>
        </p:txBody>
      </p:sp>
      <p:sp>
        <p:nvSpPr>
          <p:cNvPr id="10" name="Text 7">
            <a:extLst>
              <a:ext uri="{FF2B5EF4-FFF2-40B4-BE49-F238E27FC236}">
                <a16:creationId xmlns:a16="http://schemas.microsoft.com/office/drawing/2014/main" id="{84A35078-FE41-AC02-7D97-9CD907CB8A36}"/>
              </a:ext>
            </a:extLst>
          </p:cNvPr>
          <p:cNvSpPr/>
          <p:nvPr/>
        </p:nvSpPr>
        <p:spPr>
          <a:xfrm>
            <a:off x="4290071" y="3952870"/>
            <a:ext cx="3156347" cy="1066205"/>
          </a:xfrm>
          <a:prstGeom prst="rect">
            <a:avLst/>
          </a:prstGeom>
          <a:noFill/>
          <a:ln/>
        </p:spPr>
        <p:txBody>
          <a:bodyPr wrap="square" rtlCol="0" anchor="t"/>
          <a:lstStyle/>
          <a:p>
            <a:pPr>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“VLSI Implementation of Multi-Channel ECG Lossless Compression System”</a:t>
            </a:r>
            <a:endParaRPr lang="en-IN" sz="1800" dirty="0">
              <a:effectLst/>
              <a:latin typeface="Times New Roman" panose="02020603050405020304" pitchFamily="18" charset="0"/>
              <a:ea typeface="Times New Roman" panose="02020603050405020304" pitchFamily="18" charset="0"/>
            </a:endParaRPr>
          </a:p>
        </p:txBody>
      </p:sp>
      <p:sp>
        <p:nvSpPr>
          <p:cNvPr id="11" name="Text 8">
            <a:extLst>
              <a:ext uri="{FF2B5EF4-FFF2-40B4-BE49-F238E27FC236}">
                <a16:creationId xmlns:a16="http://schemas.microsoft.com/office/drawing/2014/main" id="{C1C4A8C2-2664-B9BC-EE7C-DB88EB934096}"/>
              </a:ext>
            </a:extLst>
          </p:cNvPr>
          <p:cNvSpPr/>
          <p:nvPr/>
        </p:nvSpPr>
        <p:spPr>
          <a:xfrm>
            <a:off x="8381749" y="664905"/>
            <a:ext cx="2950131"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Key findings</a:t>
            </a:r>
            <a:endParaRPr lang="en-US" sz="2187" dirty="0"/>
          </a:p>
        </p:txBody>
      </p:sp>
      <p:sp>
        <p:nvSpPr>
          <p:cNvPr id="12" name="Text 9">
            <a:extLst>
              <a:ext uri="{FF2B5EF4-FFF2-40B4-BE49-F238E27FC236}">
                <a16:creationId xmlns:a16="http://schemas.microsoft.com/office/drawing/2014/main" id="{EEE0A416-FBDC-B75B-1206-63A423285AD5}"/>
              </a:ext>
            </a:extLst>
          </p:cNvPr>
          <p:cNvSpPr/>
          <p:nvPr/>
        </p:nvSpPr>
        <p:spPr>
          <a:xfrm>
            <a:off x="8224494" y="1518258"/>
            <a:ext cx="5496611" cy="142160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Ultra-low power ASIC for cardiac monitoring.</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Adaptive arrhythmia detection with high precision.</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Efficient ECG compression (CR 17.0).</a:t>
            </a:r>
            <a:endParaRPr lang="en-US" sz="1750" dirty="0"/>
          </a:p>
        </p:txBody>
      </p:sp>
      <p:cxnSp>
        <p:nvCxnSpPr>
          <p:cNvPr id="16" name="Straight Connector 15">
            <a:extLst>
              <a:ext uri="{FF2B5EF4-FFF2-40B4-BE49-F238E27FC236}">
                <a16:creationId xmlns:a16="http://schemas.microsoft.com/office/drawing/2014/main" id="{BD120FE0-FBE8-93D7-D847-EA5F335F9F89}"/>
              </a:ext>
            </a:extLst>
          </p:cNvPr>
          <p:cNvCxnSpPr>
            <a:cxnSpLocks/>
          </p:cNvCxnSpPr>
          <p:nvPr/>
        </p:nvCxnSpPr>
        <p:spPr>
          <a:xfrm>
            <a:off x="3925253" y="666841"/>
            <a:ext cx="0" cy="7390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F677BD-0040-6448-B13F-CBB8BF02A74E}"/>
              </a:ext>
            </a:extLst>
          </p:cNvPr>
          <p:cNvCxnSpPr>
            <a:cxnSpLocks/>
          </p:cNvCxnSpPr>
          <p:nvPr/>
        </p:nvCxnSpPr>
        <p:spPr>
          <a:xfrm>
            <a:off x="7967873" y="666841"/>
            <a:ext cx="0" cy="739063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9">
            <a:extLst>
              <a:ext uri="{FF2B5EF4-FFF2-40B4-BE49-F238E27FC236}">
                <a16:creationId xmlns:a16="http://schemas.microsoft.com/office/drawing/2014/main" id="{DA1ED145-D1F1-6537-E554-D3B26CC6269D}"/>
              </a:ext>
            </a:extLst>
          </p:cNvPr>
          <p:cNvSpPr/>
          <p:nvPr/>
        </p:nvSpPr>
        <p:spPr>
          <a:xfrm>
            <a:off x="8217004" y="3947968"/>
            <a:ext cx="5778695" cy="142160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Multi-channel ECG compression with adaptive prediction.</a:t>
            </a:r>
          </a:p>
          <a:p>
            <a:pPr marL="285750" indent="-285750">
              <a:lnSpc>
                <a:spcPts val="2799"/>
              </a:lnSpc>
              <a:buFont typeface="Arial" panose="020B0604020202020204" pitchFamily="34" charset="0"/>
              <a:buChar char="•"/>
            </a:pPr>
            <a:r>
              <a:rPr lang="en-US" sz="1750" dirty="0" err="1">
                <a:solidFill>
                  <a:srgbClr val="272525"/>
                </a:solidFill>
                <a:latin typeface="Eudoxus Sans" pitchFamily="34" charset="0"/>
                <a:ea typeface="Eudoxus Sans" pitchFamily="34" charset="-122"/>
                <a:cs typeface="Eudoxus Sans" pitchFamily="34" charset="-120"/>
              </a:rPr>
              <a:t>Golomb</a:t>
            </a:r>
            <a:r>
              <a:rPr lang="en-US" sz="1750" dirty="0">
                <a:solidFill>
                  <a:srgbClr val="272525"/>
                </a:solidFill>
                <a:latin typeface="Eudoxus Sans" pitchFamily="34" charset="0"/>
                <a:ea typeface="Eudoxus Sans" pitchFamily="34" charset="-122"/>
                <a:cs typeface="Eudoxus Sans" pitchFamily="34" charset="-120"/>
              </a:rPr>
              <a:t> rice code for efficient entropy coding.</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Low-power TSMC 180nm implementation (69.18</a:t>
            </a:r>
            <a:r>
              <a:rPr lang="el-GR" sz="1750" dirty="0">
                <a:solidFill>
                  <a:srgbClr val="272525"/>
                </a:solidFill>
                <a:latin typeface="Eudoxus Sans" pitchFamily="34" charset="0"/>
                <a:ea typeface="Eudoxus Sans" pitchFamily="34" charset="-122"/>
                <a:cs typeface="Eudoxus Sans" pitchFamily="34" charset="-120"/>
              </a:rPr>
              <a:t>μ</a:t>
            </a:r>
            <a:r>
              <a:rPr lang="en-US" sz="1750" dirty="0">
                <a:solidFill>
                  <a:srgbClr val="272525"/>
                </a:solidFill>
                <a:latin typeface="Eudoxus Sans" pitchFamily="34" charset="0"/>
                <a:ea typeface="Eudoxus Sans" pitchFamily="34" charset="-122"/>
                <a:cs typeface="Eudoxus Sans" pitchFamily="34" charset="-120"/>
              </a:rPr>
              <a:t>W, 1 </a:t>
            </a:r>
            <a:r>
              <a:rPr lang="en-US" sz="1750" dirty="0" err="1">
                <a:solidFill>
                  <a:srgbClr val="272525"/>
                </a:solidFill>
                <a:latin typeface="Eudoxus Sans" pitchFamily="34" charset="0"/>
                <a:ea typeface="Eudoxus Sans" pitchFamily="34" charset="-122"/>
                <a:cs typeface="Eudoxus Sans" pitchFamily="34" charset="-120"/>
              </a:rPr>
              <a:t>KHz</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18" name="TextBox 17">
            <a:extLst>
              <a:ext uri="{FF2B5EF4-FFF2-40B4-BE49-F238E27FC236}">
                <a16:creationId xmlns:a16="http://schemas.microsoft.com/office/drawing/2014/main" id="{125F0391-B703-D463-3232-89B9B2268113}"/>
              </a:ext>
            </a:extLst>
          </p:cNvPr>
          <p:cNvSpPr txBox="1"/>
          <p:nvPr/>
        </p:nvSpPr>
        <p:spPr>
          <a:xfrm>
            <a:off x="326337" y="1615558"/>
            <a:ext cx="7315200" cy="646331"/>
          </a:xfrm>
          <a:prstGeom prst="rect">
            <a:avLst/>
          </a:prstGeom>
          <a:noFill/>
        </p:spPr>
        <p:txBody>
          <a:bodyPr wrap="square">
            <a:spAutoFit/>
          </a:bodyPr>
          <a:lstStyle/>
          <a:p>
            <a:r>
              <a:rPr lang="en-IN" sz="1800" strike="noStrike" dirty="0">
                <a:effectLst/>
                <a:latin typeface="Calibri" panose="020F0502020204030204" pitchFamily="34" charset="0"/>
                <a:ea typeface="Calibri" panose="020F0502020204030204" pitchFamily="34" charset="0"/>
                <a:cs typeface="Times New Roman" panose="02020603050405020304" pitchFamily="18" charset="0"/>
              </a:rPr>
              <a:t>Yue Yin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strike="noStrike" dirty="0">
                <a:effectLst/>
                <a:latin typeface="Calibri" panose="020F0502020204030204" pitchFamily="34" charset="0"/>
                <a:ea typeface="Calibri" panose="020F0502020204030204" pitchFamily="34" charset="0"/>
                <a:cs typeface="Times New Roman" panose="02020603050405020304" pitchFamily="18" charset="0"/>
              </a:rPr>
              <a:t>Syed Muhammad Abubakar,</a:t>
            </a:r>
          </a:p>
          <a:p>
            <a:r>
              <a:rPr lang="en-IN" dirty="0">
                <a:latin typeface="Calibri" panose="020F0502020204030204" pitchFamily="34" charset="0"/>
                <a:ea typeface="Calibri" panose="020F0502020204030204" pitchFamily="34" charset="0"/>
                <a:cs typeface="Times New Roman" panose="02020603050405020304" pitchFamily="18" charset="0"/>
              </a:rPr>
              <a:t>2021</a:t>
            </a:r>
            <a:endParaRPr lang="en-IN" dirty="0"/>
          </a:p>
        </p:txBody>
      </p:sp>
      <p:sp>
        <p:nvSpPr>
          <p:cNvPr id="22" name="Text 4">
            <a:extLst>
              <a:ext uri="{FF2B5EF4-FFF2-40B4-BE49-F238E27FC236}">
                <a16:creationId xmlns:a16="http://schemas.microsoft.com/office/drawing/2014/main" id="{CA95BDF0-E479-FC4B-DAD9-958F03B33C23}"/>
              </a:ext>
            </a:extLst>
          </p:cNvPr>
          <p:cNvSpPr/>
          <p:nvPr/>
        </p:nvSpPr>
        <p:spPr>
          <a:xfrm>
            <a:off x="481665" y="6080939"/>
            <a:ext cx="3156347" cy="1066205"/>
          </a:xfrm>
          <a:prstGeom prst="rect">
            <a:avLst/>
          </a:prstGeom>
          <a:noFill/>
          <a:ln/>
        </p:spPr>
        <p:txBody>
          <a:bodyPr wrap="square" rtlCol="0" anchor="t"/>
          <a:lstStyle/>
          <a:p>
            <a:pPr marL="0" indent="0">
              <a:lnSpc>
                <a:spcPts val="2799"/>
              </a:lnSpc>
              <a:buNone/>
            </a:pP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Tsung-Han Tsai</a:t>
            </a: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Muhammad </a:t>
            </a:r>
            <a:r>
              <a:rPr lang="en-IN" sz="180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Awais</a:t>
            </a:r>
            <a:r>
              <a:rPr lang="en-IN" sz="180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Hussain , 2020</a:t>
            </a:r>
            <a:endParaRPr lang="en-US" sz="1750" dirty="0"/>
          </a:p>
        </p:txBody>
      </p:sp>
      <p:sp>
        <p:nvSpPr>
          <p:cNvPr id="23" name="Text 7">
            <a:extLst>
              <a:ext uri="{FF2B5EF4-FFF2-40B4-BE49-F238E27FC236}">
                <a16:creationId xmlns:a16="http://schemas.microsoft.com/office/drawing/2014/main" id="{3806972D-146C-E6D7-44F8-CE406EA6F57D}"/>
              </a:ext>
            </a:extLst>
          </p:cNvPr>
          <p:cNvSpPr/>
          <p:nvPr/>
        </p:nvSpPr>
        <p:spPr>
          <a:xfrm>
            <a:off x="4234341" y="6049946"/>
            <a:ext cx="3319657" cy="1066205"/>
          </a:xfrm>
          <a:prstGeom prst="rect">
            <a:avLst/>
          </a:prstGeom>
          <a:noFill/>
          <a:ln/>
        </p:spPr>
        <p:txBody>
          <a:bodyPr wrap="square" rtlCol="0" anchor="t"/>
          <a:lstStyle/>
          <a:p>
            <a:pPr>
              <a:lnSpc>
                <a:spcPct val="150000"/>
              </a:lnSpc>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“VLSI Implementation of Lossless ECG Compression Algorithm for Low Power Devices”</a:t>
            </a:r>
            <a:endParaRPr lang="en-IN" sz="1800" dirty="0">
              <a:effectLst/>
              <a:latin typeface="Times New Roman" panose="02020603050405020304" pitchFamily="18" charset="0"/>
              <a:ea typeface="Times New Roman" panose="02020603050405020304" pitchFamily="18" charset="0"/>
            </a:endParaRPr>
          </a:p>
        </p:txBody>
      </p:sp>
      <p:sp>
        <p:nvSpPr>
          <p:cNvPr id="24" name="Text 9">
            <a:extLst>
              <a:ext uri="{FF2B5EF4-FFF2-40B4-BE49-F238E27FC236}">
                <a16:creationId xmlns:a16="http://schemas.microsoft.com/office/drawing/2014/main" id="{72EE0C54-B15A-3445-E3D0-59EB378B34DC}"/>
              </a:ext>
            </a:extLst>
          </p:cNvPr>
          <p:cNvSpPr/>
          <p:nvPr/>
        </p:nvSpPr>
        <p:spPr>
          <a:xfrm>
            <a:off x="8247338" y="6080939"/>
            <a:ext cx="5496611" cy="142160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VLSI achieves efficient ECG compression.</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 Memory-less design for storage efficiency.</a:t>
            </a:r>
          </a:p>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 Achieves 2.77 bit compression rate.</a:t>
            </a:r>
            <a:endParaRPr lang="en-US" sz="1750" dirty="0"/>
          </a:p>
        </p:txBody>
      </p:sp>
    </p:spTree>
    <p:extLst>
      <p:ext uri="{BB962C8B-B14F-4D97-AF65-F5344CB8AC3E}">
        <p14:creationId xmlns:p14="http://schemas.microsoft.com/office/powerpoint/2010/main" val="201786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DC58-869B-918A-2C91-E1F2D706CF0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499E1C5-2201-6E2A-A782-621AE96D6BB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A8A7BB0-3091-7F1D-1BD3-985A98792DD2}"/>
              </a:ext>
            </a:extLst>
          </p:cNvPr>
          <p:cNvSpPr/>
          <p:nvPr/>
        </p:nvSpPr>
        <p:spPr>
          <a:xfrm>
            <a:off x="0" y="0"/>
            <a:ext cx="14630400" cy="8229600"/>
          </a:xfrm>
          <a:prstGeom prst="rect">
            <a:avLst/>
          </a:prstGeom>
          <a:solidFill>
            <a:srgbClr val="FFFFFF">
              <a:alpha val="75000"/>
            </a:srgbClr>
          </a:solidFill>
          <a:ln/>
        </p:spPr>
      </p:sp>
      <p:sp>
        <p:nvSpPr>
          <p:cNvPr id="29" name="Shape 2"/>
          <p:cNvSpPr/>
          <p:nvPr/>
        </p:nvSpPr>
        <p:spPr>
          <a:xfrm>
            <a:off x="2532908" y="1963026"/>
            <a:ext cx="8633530" cy="5782480"/>
          </a:xfrm>
          <a:prstGeom prst="roundRect">
            <a:avLst>
              <a:gd name="adj" fmla="val 4984"/>
            </a:avLst>
          </a:prstGeom>
          <a:solidFill>
            <a:srgbClr val="CCEEFF"/>
          </a:solidFill>
          <a:ln w="7620">
            <a:solidFill>
              <a:srgbClr val="B2D4E5"/>
            </a:solidFill>
            <a:prstDash val="solid"/>
          </a:ln>
        </p:spPr>
      </p:sp>
      <p:sp>
        <p:nvSpPr>
          <p:cNvPr id="30" name="Text 1">
            <a:extLst>
              <a:ext uri="{FF2B5EF4-FFF2-40B4-BE49-F238E27FC236}">
                <a16:creationId xmlns:a16="http://schemas.microsoft.com/office/drawing/2014/main" id="{23A6E5CD-FAD0-5560-FA61-454EA9205C0A}"/>
              </a:ext>
            </a:extLst>
          </p:cNvPr>
          <p:cNvSpPr/>
          <p:nvPr/>
        </p:nvSpPr>
        <p:spPr>
          <a:xfrm>
            <a:off x="1381776" y="77674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Architecture Diagram:</a:t>
            </a:r>
            <a:endParaRPr lang="en-US" sz="4374" dirty="0"/>
          </a:p>
        </p:txBody>
      </p:sp>
      <p:grpSp>
        <p:nvGrpSpPr>
          <p:cNvPr id="35" name="Group 34">
            <a:extLst>
              <a:ext uri="{FF2B5EF4-FFF2-40B4-BE49-F238E27FC236}">
                <a16:creationId xmlns:a16="http://schemas.microsoft.com/office/drawing/2014/main" id="{9BF805BE-EA57-9A90-33DD-E8EE7772034E}"/>
              </a:ext>
            </a:extLst>
          </p:cNvPr>
          <p:cNvGrpSpPr/>
          <p:nvPr/>
        </p:nvGrpSpPr>
        <p:grpSpPr>
          <a:xfrm>
            <a:off x="2814321" y="2495285"/>
            <a:ext cx="8002500" cy="4744612"/>
            <a:chOff x="2814321" y="2495285"/>
            <a:chExt cx="8002500" cy="4744612"/>
          </a:xfrm>
        </p:grpSpPr>
        <p:pic>
          <p:nvPicPr>
            <p:cNvPr id="32" name="Picture 31">
              <a:extLst>
                <a:ext uri="{FF2B5EF4-FFF2-40B4-BE49-F238E27FC236}">
                  <a16:creationId xmlns:a16="http://schemas.microsoft.com/office/drawing/2014/main" id="{04A4C951-348C-B472-22D3-FCCA815E8261}"/>
                </a:ext>
              </a:extLst>
            </p:cNvPr>
            <p:cNvPicPr>
              <a:picLocks noChangeAspect="1"/>
            </p:cNvPicPr>
            <p:nvPr/>
          </p:nvPicPr>
          <p:blipFill>
            <a:blip r:embed="rId4"/>
            <a:stretch>
              <a:fillRect/>
            </a:stretch>
          </p:blipFill>
          <p:spPr>
            <a:xfrm>
              <a:off x="5590033" y="2495285"/>
              <a:ext cx="5226788" cy="4744612"/>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D42E5E8F-2992-8A7D-D67A-4C3A2E9B8864}"/>
                </a:ext>
              </a:extLst>
            </p:cNvPr>
            <p:cNvPicPr>
              <a:picLocks noChangeAspect="1"/>
            </p:cNvPicPr>
            <p:nvPr/>
          </p:nvPicPr>
          <p:blipFill>
            <a:blip r:embed="rId5"/>
            <a:stretch>
              <a:fillRect/>
            </a:stretch>
          </p:blipFill>
          <p:spPr>
            <a:xfrm>
              <a:off x="2814321" y="3949331"/>
              <a:ext cx="3429297" cy="1600339"/>
            </a:xfrm>
            <a:prstGeom prst="rect">
              <a:avLst/>
            </a:prstGeom>
          </p:spPr>
        </p:pic>
      </p:grpSp>
    </p:spTree>
    <p:extLst>
      <p:ext uri="{BB962C8B-B14F-4D97-AF65-F5344CB8AC3E}">
        <p14:creationId xmlns:p14="http://schemas.microsoft.com/office/powerpoint/2010/main" val="35577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4464424" cy="8229600"/>
          </a:xfrm>
          <a:prstGeom prst="rect">
            <a:avLst/>
          </a:prstGeom>
        </p:spPr>
      </p:pic>
      <p:sp>
        <p:nvSpPr>
          <p:cNvPr id="12" name="Text 2">
            <a:extLst>
              <a:ext uri="{FF2B5EF4-FFF2-40B4-BE49-F238E27FC236}">
                <a16:creationId xmlns:a16="http://schemas.microsoft.com/office/drawing/2014/main" id="{CA3CF430-72CB-36DF-8306-43890195A286}"/>
              </a:ext>
            </a:extLst>
          </p:cNvPr>
          <p:cNvSpPr/>
          <p:nvPr/>
        </p:nvSpPr>
        <p:spPr>
          <a:xfrm>
            <a:off x="4008898" y="1536025"/>
            <a:ext cx="7122200" cy="710803"/>
          </a:xfrm>
          <a:prstGeom prst="rect">
            <a:avLst/>
          </a:prstGeom>
          <a:noFill/>
          <a:ln/>
        </p:spPr>
        <p:txBody>
          <a:bodyPr wrap="square" rtlCol="0" anchor="t"/>
          <a:lstStyle/>
          <a:p>
            <a:pPr algn="l">
              <a:lnSpc>
                <a:spcPts val="2799"/>
              </a:lnSpc>
              <a:buSzPct val="100000"/>
            </a:pPr>
            <a:endParaRPr lang="en-US" sz="1750" dirty="0"/>
          </a:p>
        </p:txBody>
      </p:sp>
      <p:sp>
        <p:nvSpPr>
          <p:cNvPr id="23" name="Text 1"/>
          <p:cNvSpPr/>
          <p:nvPr/>
        </p:nvSpPr>
        <p:spPr>
          <a:xfrm>
            <a:off x="4792508" y="670889"/>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Statements</a:t>
            </a:r>
            <a:endParaRPr lang="en-US" sz="4374" dirty="0"/>
          </a:p>
        </p:txBody>
      </p:sp>
      <p:sp>
        <p:nvSpPr>
          <p:cNvPr id="24" name="Text 2">
            <a:extLst>
              <a:ext uri="{FF2B5EF4-FFF2-40B4-BE49-F238E27FC236}">
                <a16:creationId xmlns:a16="http://schemas.microsoft.com/office/drawing/2014/main" id="{FC2112A6-8370-DD66-A4D6-A572FE92461E}"/>
              </a:ext>
            </a:extLst>
          </p:cNvPr>
          <p:cNvSpPr/>
          <p:nvPr/>
        </p:nvSpPr>
        <p:spPr>
          <a:xfrm>
            <a:off x="4657640" y="2118565"/>
            <a:ext cx="10281425" cy="4242283"/>
          </a:xfrm>
          <a:prstGeom prst="rect">
            <a:avLst/>
          </a:prstGeom>
          <a:noFill/>
          <a:ln/>
        </p:spPr>
        <p:txBody>
          <a:bodyPr wrap="none" rtlCol="0" anchor="t"/>
          <a:lstStyle/>
          <a:p>
            <a:pPr marL="285750" indent="-285750">
              <a:lnSpc>
                <a:spcPts val="2799"/>
              </a:lnSpc>
              <a:buFont typeface="Arial" panose="020B0604020202020204" pitchFamily="34" charset="0"/>
              <a:buChar char="•"/>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 Problem centers on efficiently compressing ECG signals in wearable healthcare devices.</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 Emphasis on low-power design requires effective compression algorithms preserving </a:t>
            </a:r>
          </a:p>
          <a:p>
            <a:pPr>
              <a:lnSpc>
                <a:spcPts val="2799"/>
              </a:lnSpc>
            </a:pPr>
            <a:r>
              <a:rPr lang="en-US" dirty="0">
                <a:solidFill>
                  <a:srgbClr val="272525"/>
                </a:solidFill>
                <a:latin typeface="Constantia" panose="02030602050306030303" pitchFamily="18" charset="0"/>
                <a:ea typeface="Eudoxus Sans" pitchFamily="34" charset="-122"/>
                <a:cs typeface="Eudoxus Sans" pitchFamily="34" charset="-120"/>
              </a:rPr>
              <a:t>      critical information.</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 Challenge involves developing methods to substantially reduce ECG data bit size.</a:t>
            </a:r>
          </a:p>
          <a:p>
            <a:pPr>
              <a:lnSpc>
                <a:spcPts val="2799"/>
              </a:lnSpc>
            </a:pPr>
            <a:endParaRPr lang="en-US" dirty="0">
              <a:solidFill>
                <a:srgbClr val="272525"/>
              </a:solidFill>
              <a:latin typeface="Constantia" panose="02030602050306030303" pitchFamily="18" charset="0"/>
              <a:ea typeface="Eudoxus Sans" pitchFamily="34" charset="-122"/>
              <a:cs typeface="Eudoxus Sans" pitchFamily="34" charset="-120"/>
            </a:endParaRPr>
          </a:p>
          <a:p>
            <a:pPr marL="285750" indent="-285750">
              <a:lnSpc>
                <a:spcPts val="2799"/>
              </a:lnSpc>
              <a:buFont typeface="Arial" panose="020B0604020202020204" pitchFamily="34" charset="0"/>
              <a:buChar char="•"/>
            </a:pPr>
            <a:r>
              <a:rPr lang="en-US" dirty="0">
                <a:solidFill>
                  <a:srgbClr val="272525"/>
                </a:solidFill>
                <a:latin typeface="Constantia" panose="02030602050306030303" pitchFamily="18" charset="0"/>
                <a:ea typeface="Eudoxus Sans" pitchFamily="34" charset="-122"/>
                <a:cs typeface="Eudoxus Sans" pitchFamily="34" charset="-120"/>
              </a:rPr>
              <a:t> Aim is to optimize wearable sensor nodes for extended battery life and efficiency.</a:t>
            </a:r>
            <a:endParaRPr lang="en-US" dirty="0">
              <a:latin typeface="Constantia" panose="020306020503060303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86987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Objectives</a:t>
            </a:r>
            <a:endParaRPr lang="en-US" sz="4374" dirty="0"/>
          </a:p>
        </p:txBody>
      </p:sp>
      <p:sp>
        <p:nvSpPr>
          <p:cNvPr id="5" name="Shape 2"/>
          <p:cNvSpPr/>
          <p:nvPr/>
        </p:nvSpPr>
        <p:spPr>
          <a:xfrm>
            <a:off x="2349103" y="2008584"/>
            <a:ext cx="44410" cy="5351026"/>
          </a:xfrm>
          <a:prstGeom prst="roundRect">
            <a:avLst>
              <a:gd name="adj" fmla="val 225151"/>
            </a:avLst>
          </a:prstGeom>
          <a:solidFill>
            <a:srgbClr val="B2D4E5"/>
          </a:solidFill>
          <a:ln/>
        </p:spPr>
      </p:sp>
      <p:sp>
        <p:nvSpPr>
          <p:cNvPr id="6" name="Shape 3"/>
          <p:cNvSpPr/>
          <p:nvPr/>
        </p:nvSpPr>
        <p:spPr>
          <a:xfrm>
            <a:off x="2621220" y="2409885"/>
            <a:ext cx="777597" cy="44410"/>
          </a:xfrm>
          <a:prstGeom prst="roundRect">
            <a:avLst>
              <a:gd name="adj" fmla="val 225151"/>
            </a:avLst>
          </a:prstGeom>
          <a:solidFill>
            <a:srgbClr val="B2D4E5"/>
          </a:solidFill>
          <a:ln/>
        </p:spPr>
      </p:sp>
      <p:sp>
        <p:nvSpPr>
          <p:cNvPr id="7" name="Shape 4"/>
          <p:cNvSpPr/>
          <p:nvPr/>
        </p:nvSpPr>
        <p:spPr>
          <a:xfrm>
            <a:off x="2121277" y="2182177"/>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7"/>
          <p:cNvSpPr/>
          <p:nvPr/>
        </p:nvSpPr>
        <p:spPr>
          <a:xfrm>
            <a:off x="3593306" y="2234852"/>
            <a:ext cx="8999101" cy="710803"/>
          </a:xfrm>
          <a:prstGeom prst="rect">
            <a:avLst/>
          </a:prstGeom>
          <a:noFill/>
          <a:ln/>
        </p:spPr>
        <p:txBody>
          <a:bodyPr wrap="square" rtlCol="0" anchor="t"/>
          <a:lstStyle/>
          <a:p>
            <a:pPr marL="0" indent="0" algn="l">
              <a:lnSpc>
                <a:spcPts val="2799"/>
              </a:lnSpc>
              <a:buNone/>
            </a:pPr>
            <a:r>
              <a:rPr lang="en-IN" sz="1800" dirty="0">
                <a:solidFill>
                  <a:srgbClr val="000000"/>
                </a:solidFill>
                <a:effectLst/>
                <a:latin typeface="Times New Roman" panose="02020603050405020304" pitchFamily="18" charset="0"/>
                <a:ea typeface="Calibri" panose="020F0502020204030204" pitchFamily="34" charset="0"/>
              </a:rPr>
              <a:t>The objective of the VLSI-Based Hybrid ECG Compression Scheme for Wearable Sensor Node is to propose a hybrid lossless compression algorithm that combines Run-length coding and </a:t>
            </a:r>
            <a:r>
              <a:rPr lang="en-IN" sz="1800" dirty="0" err="1">
                <a:solidFill>
                  <a:srgbClr val="000000"/>
                </a:solidFill>
                <a:effectLst/>
                <a:latin typeface="Times New Roman" panose="02020603050405020304" pitchFamily="18" charset="0"/>
                <a:ea typeface="Calibri" panose="020F0502020204030204" pitchFamily="34" charset="0"/>
              </a:rPr>
              <a:t>Golomb</a:t>
            </a:r>
            <a:r>
              <a:rPr lang="en-IN" sz="1800" dirty="0">
                <a:solidFill>
                  <a:srgbClr val="000000"/>
                </a:solidFill>
                <a:effectLst/>
                <a:latin typeface="Times New Roman" panose="02020603050405020304" pitchFamily="18" charset="0"/>
                <a:ea typeface="Calibri" panose="020F0502020204030204" pitchFamily="34" charset="0"/>
              </a:rPr>
              <a:t>–Rice coding.</a:t>
            </a:r>
            <a:endParaRPr lang="en-US" sz="1750" dirty="0"/>
          </a:p>
        </p:txBody>
      </p:sp>
      <p:sp>
        <p:nvSpPr>
          <p:cNvPr id="11" name="Shape 8"/>
          <p:cNvSpPr/>
          <p:nvPr/>
        </p:nvSpPr>
        <p:spPr>
          <a:xfrm>
            <a:off x="2621220" y="4267617"/>
            <a:ext cx="777597" cy="44410"/>
          </a:xfrm>
          <a:prstGeom prst="roundRect">
            <a:avLst>
              <a:gd name="adj" fmla="val 225151"/>
            </a:avLst>
          </a:prstGeom>
          <a:solidFill>
            <a:srgbClr val="B2D4E5"/>
          </a:solidFill>
          <a:ln/>
        </p:spPr>
      </p:sp>
      <p:sp>
        <p:nvSpPr>
          <p:cNvPr id="12" name="Shape 9"/>
          <p:cNvSpPr/>
          <p:nvPr/>
        </p:nvSpPr>
        <p:spPr>
          <a:xfrm>
            <a:off x="2121277" y="4039910"/>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2"/>
          <p:cNvSpPr/>
          <p:nvPr/>
        </p:nvSpPr>
        <p:spPr>
          <a:xfrm>
            <a:off x="3593306" y="4096823"/>
            <a:ext cx="8999101"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Design caters to low-power wearable devices, offering a resource-efficient solution.</a:t>
            </a:r>
            <a:endParaRPr lang="en-US" sz="1750" dirty="0"/>
          </a:p>
        </p:txBody>
      </p:sp>
      <p:sp>
        <p:nvSpPr>
          <p:cNvPr id="16" name="Shape 13"/>
          <p:cNvSpPr/>
          <p:nvPr/>
        </p:nvSpPr>
        <p:spPr>
          <a:xfrm>
            <a:off x="2621220" y="6125349"/>
            <a:ext cx="777597" cy="44410"/>
          </a:xfrm>
          <a:prstGeom prst="roundRect">
            <a:avLst>
              <a:gd name="adj" fmla="val 225151"/>
            </a:avLst>
          </a:prstGeom>
          <a:solidFill>
            <a:srgbClr val="B2D4E5"/>
          </a:solidFill>
          <a:ln/>
        </p:spPr>
      </p:sp>
      <p:sp>
        <p:nvSpPr>
          <p:cNvPr id="17" name="Shape 14"/>
          <p:cNvSpPr/>
          <p:nvPr/>
        </p:nvSpPr>
        <p:spPr>
          <a:xfrm>
            <a:off x="2121277" y="5897642"/>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7"/>
          <p:cNvSpPr/>
          <p:nvPr/>
        </p:nvSpPr>
        <p:spPr>
          <a:xfrm>
            <a:off x="3593306" y="5883669"/>
            <a:ext cx="8999101" cy="710803"/>
          </a:xfrm>
          <a:prstGeom prst="rect">
            <a:avLst/>
          </a:prstGeom>
          <a:noFill/>
          <a:ln/>
        </p:spPr>
        <p:txBody>
          <a:bodyPr wrap="square" rtlCol="0" anchor="t"/>
          <a:lstStyle/>
          <a:p>
            <a:pPr algn="just">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innovation contributes to the field of engineering, medicine, and computer science by improving the efficiency of data transmission and storage in wearable sensor nodes, which are crucial for healthcare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155866" y="32441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Program</a:t>
            </a:r>
            <a:endParaRPr lang="en-US" sz="4374" dirty="0"/>
          </a:p>
        </p:txBody>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sp>
        <p:nvSpPr>
          <p:cNvPr id="9" name="TextBox 8">
            <a:extLst>
              <a:ext uri="{FF2B5EF4-FFF2-40B4-BE49-F238E27FC236}">
                <a16:creationId xmlns:a16="http://schemas.microsoft.com/office/drawing/2014/main" id="{15D95402-B76B-F683-85E8-96B14DD4F3E6}"/>
              </a:ext>
            </a:extLst>
          </p:cNvPr>
          <p:cNvSpPr txBox="1"/>
          <p:nvPr/>
        </p:nvSpPr>
        <p:spPr>
          <a:xfrm>
            <a:off x="636651" y="1187777"/>
            <a:ext cx="4096713" cy="7000763"/>
          </a:xfrm>
          <a:prstGeom prst="rect">
            <a:avLst/>
          </a:prstGeom>
          <a:noFill/>
        </p:spPr>
        <p:txBody>
          <a:bodyPr wrap="square">
            <a:spAutoFit/>
          </a:bodyPr>
          <a:lstStyle/>
          <a:p>
            <a:pPr>
              <a:lnSpc>
                <a:spcPct val="107000"/>
              </a:lnSpc>
            </a:pPr>
            <a:r>
              <a:rPr lang="en-IN" sz="1000" b="1" kern="100" dirty="0">
                <a:effectLst/>
                <a:latin typeface="Calisto MT" panose="02040603050505030304" pitchFamily="18" charset="0"/>
                <a:ea typeface="Calibri" panose="020F0502020204030204" pitchFamily="34" charset="0"/>
                <a:cs typeface="Times New Roman" panose="02020603050405020304" pitchFamily="18" charset="0"/>
              </a:rPr>
              <a:t>mean_fil_4x4</a:t>
            </a:r>
            <a:endParaRPr lang="en-IN" sz="1000" b="1" kern="100" dirty="0">
              <a:latin typeface="Calisto MT" panose="02040603050505030304" pitchFamily="18" charset="0"/>
              <a:ea typeface="Calibri" panose="020F0502020204030204" pitchFamily="34" charset="0"/>
              <a:cs typeface="Times New Roman" panose="02020603050405020304" pitchFamily="18" charset="0"/>
            </a:endParaRPr>
          </a:p>
          <a:p>
            <a:pPr>
              <a:lnSpc>
                <a:spcPct val="107000"/>
              </a:lnSpc>
            </a:pPr>
            <a:r>
              <a:rPr lang="en-IN" sz="1000" kern="100" dirty="0">
                <a:latin typeface="Calibri" panose="020F0502020204030204" pitchFamily="34" charset="0"/>
                <a:ea typeface="Calibri" panose="020F0502020204030204" pitchFamily="34" charset="0"/>
                <a:cs typeface="Times New Roman" panose="02020603050405020304" pitchFamily="18" charset="0"/>
              </a:rPr>
              <a:t>m</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odule mean_fil_4x4(p1,p2,p3,p4,p5,p6,p7,p8,p9,p10,p11,</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p12,p13,p14,p15,p16,denoised_pix);</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[7:0] p1,p2,p3,p4,p5,p6,p7,p8,p9,p10,p11,p12,p13,p14,p15,p16;</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output[7:0]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denoised_pix</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wire [8:0]s1,s2,s3,s4,s5,s6,s7,s8;</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wire [9:0]ss1,ss2,ss3,ss4;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wire [10:0]sss1,sss2;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wire [11:0]sss3;</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assign p1=50;</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p2=127;</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p3=89;</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p4=132;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p5=250;</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p6=192;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p7=217;</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p8=233;</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p9=167;</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p10=134;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p11=86;</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p12=114;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p13=168;</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p14=175;</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p15=209;</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p16=245;</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rev_add_8 u0(p1,p2,s1);</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u1(p3,p4,s2);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u2(p5,p6,s3);</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u3(p7,p8,s4);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u4(p9,p10,s5);</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u5(p11,p12,s6);</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u6(p13,p14,s7);</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rev_add_8 u7(p15,p16,s8);</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rev_add_9 u8(s1,s2,ss1);</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rev_add_9 u9(s3,s4,ss2);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rev_add_9 u10(s5,s6,ss3);</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rev_add_9 u11(s7,s8,ss4);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rev_add_10 u12(ss1,ss2,sss1);</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rev_add_10 u13(ss3,ss4,sss2);</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rev_add_11 u14(sss1,sss2,sss3);</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assign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denoised_pix</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=sss3[11:4];</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62548780-5814-30AA-3664-F5F1A1A9FA0E}"/>
              </a:ext>
            </a:extLst>
          </p:cNvPr>
          <p:cNvSpPr txBox="1"/>
          <p:nvPr/>
        </p:nvSpPr>
        <p:spPr>
          <a:xfrm>
            <a:off x="4675236" y="1308798"/>
            <a:ext cx="3429000" cy="1402307"/>
          </a:xfrm>
          <a:prstGeom prst="rect">
            <a:avLst/>
          </a:prstGeom>
          <a:noFill/>
        </p:spPr>
        <p:txBody>
          <a:bodyPr wrap="square">
            <a:spAutoFit/>
          </a:bodyPr>
          <a:lstStyle/>
          <a:p>
            <a:pPr>
              <a:lnSpc>
                <a:spcPct val="107000"/>
              </a:lnSpc>
            </a:pPr>
            <a:r>
              <a:rPr lang="en-IN" sz="1000" b="1" kern="100" dirty="0" err="1">
                <a:effectLst/>
                <a:latin typeface="Calisto MT" panose="02040603050505030304" pitchFamily="18" charset="0"/>
                <a:ea typeface="Calibri" panose="020F0502020204030204" pitchFamily="34" charset="0"/>
                <a:cs typeface="Times New Roman" panose="02020603050405020304" pitchFamily="18" charset="0"/>
              </a:rPr>
              <a:t>peres_fa</a:t>
            </a:r>
            <a:endParaRPr lang="en-IN" sz="1000" b="1" kern="100" dirty="0">
              <a:effectLst/>
              <a:latin typeface="Calisto MT" panose="02040603050505030304" pitchFamily="18" charset="0"/>
              <a:ea typeface="Calibri" panose="020F0502020204030204" pitchFamily="34" charset="0"/>
              <a:cs typeface="Times New Roman" panose="02020603050405020304" pitchFamily="18" charset="0"/>
            </a:endParaRP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a,b,c,s,ca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a,b,c</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s,ca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wire p1,q1,r1,p2; </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peres_gate</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u0(a,b,1'b0,p1,q1,r1);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peres_gate</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u1(q1,c,r1,p2,s,ca);</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B1B3926-8FAC-206F-E5D4-0A0A063D94ED}"/>
              </a:ext>
            </a:extLst>
          </p:cNvPr>
          <p:cNvSpPr txBox="1"/>
          <p:nvPr/>
        </p:nvSpPr>
        <p:spPr>
          <a:xfrm>
            <a:off x="4733364" y="3279800"/>
            <a:ext cx="3429000" cy="1402307"/>
          </a:xfrm>
          <a:prstGeom prst="rect">
            <a:avLst/>
          </a:prstGeom>
          <a:noFill/>
        </p:spPr>
        <p:txBody>
          <a:bodyPr wrap="square">
            <a:spAutoFit/>
          </a:bodyPr>
          <a:lstStyle/>
          <a:p>
            <a:pPr>
              <a:lnSpc>
                <a:spcPct val="107000"/>
              </a:lnSpc>
            </a:pPr>
            <a:r>
              <a:rPr lang="en-IN" sz="1000" b="1" kern="100" dirty="0" err="1">
                <a:effectLst/>
                <a:latin typeface="Calisto MT" panose="02040603050505030304" pitchFamily="18" charset="0"/>
                <a:ea typeface="Calibri" panose="020F0502020204030204" pitchFamily="34" charset="0"/>
                <a:cs typeface="Times New Roman" panose="02020603050405020304" pitchFamily="18" charset="0"/>
              </a:rPr>
              <a:t>peres_gate</a:t>
            </a:r>
            <a:endParaRPr lang="en-IN" sz="1000" b="1" kern="100" dirty="0">
              <a:effectLst/>
              <a:latin typeface="Calisto MT" panose="02040603050505030304" pitchFamily="18" charset="0"/>
              <a:ea typeface="Calibri" panose="020F0502020204030204" pitchFamily="34" charset="0"/>
              <a:cs typeface="Times New Roman" panose="02020603050405020304" pitchFamily="18" charset="0"/>
            </a:endParaRP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peres_gate</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a,b,c,p,q,r</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a,b,c</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p,q,r</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p=a;</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q=</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assign r=(</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a&amp;b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)^c;</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5E877558-ADE9-4B20-C85F-98B6701A619D}"/>
              </a:ext>
            </a:extLst>
          </p:cNvPr>
          <p:cNvSpPr txBox="1"/>
          <p:nvPr/>
        </p:nvSpPr>
        <p:spPr>
          <a:xfrm>
            <a:off x="4675236" y="5242990"/>
            <a:ext cx="3429000" cy="2225609"/>
          </a:xfrm>
          <a:prstGeom prst="rect">
            <a:avLst/>
          </a:prstGeom>
          <a:noFill/>
        </p:spPr>
        <p:txBody>
          <a:bodyPr wrap="square">
            <a:spAutoFit/>
          </a:bodyPr>
          <a:lstStyle/>
          <a:p>
            <a:pPr>
              <a:lnSpc>
                <a:spcPct val="107000"/>
              </a:lnSpc>
            </a:pPr>
            <a:r>
              <a:rPr lang="en-IN" sz="1000" b="1" kern="100" dirty="0">
                <a:effectLst/>
                <a:latin typeface="Calisto MT" panose="02040603050505030304" pitchFamily="18" charset="0"/>
                <a:ea typeface="Calibri" panose="020F0502020204030204" pitchFamily="34" charset="0"/>
                <a:cs typeface="Times New Roman" panose="02020603050405020304" pitchFamily="18" charset="0"/>
              </a:rPr>
              <a:t>rev_add_8</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rev_add_8(</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a,b,s</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[7:0]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output[8:0]s;</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 (a[0],b[0],1'b0,s[0],c1);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p2 (a[1],b[1],c1,s[1],c2);</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p3 (a[2],b[2],c2,s[2],c3);</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p4 (a[3],b[3],c3,s[3],c4);</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p5 (a[4],b[4],c4,s[4],c5);</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p6 (a[5],b[5],c5,s[5],c6);</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p7 (a[6],b[6],c6,s[6],c7);</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p8 (a[7],b[7],c7,s[7],s[8]);</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1A421CE4-71F2-647D-6A74-8A66404B99F3}"/>
              </a:ext>
            </a:extLst>
          </p:cNvPr>
          <p:cNvSpPr txBox="1"/>
          <p:nvPr/>
        </p:nvSpPr>
        <p:spPr>
          <a:xfrm>
            <a:off x="7665202" y="1506299"/>
            <a:ext cx="3524250" cy="2390270"/>
          </a:xfrm>
          <a:prstGeom prst="rect">
            <a:avLst/>
          </a:prstGeom>
          <a:noFill/>
        </p:spPr>
        <p:txBody>
          <a:bodyPr wrap="square">
            <a:spAutoFit/>
          </a:bodyPr>
          <a:lstStyle/>
          <a:p>
            <a:pPr>
              <a:lnSpc>
                <a:spcPct val="107000"/>
              </a:lnSpc>
            </a:pPr>
            <a:r>
              <a:rPr lang="en-IN" sz="1000" b="1" kern="100" dirty="0">
                <a:effectLst/>
                <a:latin typeface="Calisto MT" panose="02040603050505030304" pitchFamily="18" charset="0"/>
                <a:ea typeface="Calibri" panose="020F0502020204030204" pitchFamily="34" charset="0"/>
                <a:cs typeface="Times New Roman" panose="02020603050405020304" pitchFamily="18" charset="0"/>
              </a:rPr>
              <a:t>rev_add_9</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rev_add_9(</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a,b,s</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[8:0]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output[9:0]s;</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 (a[0],b[0],1'b0,s[0],c1);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p2 (a[1],b[1],c1,s[1],c2);</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p3 (a[2],b[2],c2,s[2],c3);</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p4 (a[3],b[3],c3,s[3],c4);</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p5 (a[4],b[4],c4,s[4],c5);</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p6 (a[5],b[5],c5,s[5],c6);</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p7 (a[6],b[6],c6,s[6],c7);</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p8 (a[7],b[7],c7,s[7],c8);</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p9 (a[8],b[8],c8,s[8],s[9]);</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CB41185-2EF7-0A2F-DC45-5B53CECB1EFB}"/>
              </a:ext>
            </a:extLst>
          </p:cNvPr>
          <p:cNvSpPr txBox="1"/>
          <p:nvPr/>
        </p:nvSpPr>
        <p:spPr>
          <a:xfrm>
            <a:off x="7665202" y="4189513"/>
            <a:ext cx="3573780" cy="2554930"/>
          </a:xfrm>
          <a:prstGeom prst="rect">
            <a:avLst/>
          </a:prstGeom>
          <a:noFill/>
        </p:spPr>
        <p:txBody>
          <a:bodyPr wrap="square">
            <a:spAutoFit/>
          </a:bodyPr>
          <a:lstStyle/>
          <a:p>
            <a:pPr>
              <a:lnSpc>
                <a:spcPct val="107000"/>
              </a:lnSpc>
            </a:pPr>
            <a:r>
              <a:rPr lang="en-IN" sz="1000" b="1" kern="100" dirty="0">
                <a:effectLst/>
                <a:latin typeface="Calisto MT" panose="02040603050505030304" pitchFamily="18" charset="0"/>
                <a:ea typeface="Calibri" panose="020F0502020204030204" pitchFamily="34" charset="0"/>
                <a:cs typeface="Times New Roman" panose="02020603050405020304" pitchFamily="18" charset="0"/>
              </a:rPr>
              <a:t>rev_add_10</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rev_add_10(</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a,b,s</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[9:0]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output[10:0]s;</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 (a[0],b[0],1'b0,s[0],c1);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p2 (a[1],b[1],c1,s[1],c2);</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p3 (a[2],b[2],c2,s[2],c3);</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p4 (a[3],b[3],c3,s[3],c4);</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p5 (a[4],b[4],c4,s[4],c5);</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p6 (a[5],b[5],c5,s[5],c6);</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p7 (a[6],b[6],c6,s[6],c7);</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p8 (a[7],b[7],c7,s[7],c8);</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p9 (a[8],b[8],c8,s[8],c9);</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p10 (a[9],b[9],c9,s[9],s[10]);</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3B41EB94-051A-83A6-605A-639B0B58A020}"/>
              </a:ext>
            </a:extLst>
          </p:cNvPr>
          <p:cNvSpPr txBox="1"/>
          <p:nvPr/>
        </p:nvSpPr>
        <p:spPr>
          <a:xfrm>
            <a:off x="10398791" y="2539696"/>
            <a:ext cx="3596640" cy="2719591"/>
          </a:xfrm>
          <a:prstGeom prst="rect">
            <a:avLst/>
          </a:prstGeom>
          <a:noFill/>
        </p:spPr>
        <p:txBody>
          <a:bodyPr wrap="square">
            <a:spAutoFit/>
          </a:bodyPr>
          <a:lstStyle/>
          <a:p>
            <a:pPr>
              <a:lnSpc>
                <a:spcPct val="107000"/>
              </a:lnSpc>
            </a:pPr>
            <a:r>
              <a:rPr lang="en-IN" sz="1000" b="1" kern="100" dirty="0">
                <a:effectLst/>
                <a:latin typeface="Calisto MT" panose="02040603050505030304" pitchFamily="18" charset="0"/>
                <a:ea typeface="Calibri" panose="020F0502020204030204" pitchFamily="34" charset="0"/>
                <a:cs typeface="Times New Roman" panose="02020603050405020304" pitchFamily="18" charset="0"/>
              </a:rPr>
              <a:t>rev_add_11</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module rev_add_11(</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a,b,s</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input [10:0] </a:t>
            </a: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output[11:0]s;</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 (a[0],b[0],1'b0,s[0],c1);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p2 (a[1],b[1],c1,s[1],c2);</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p3 (a[2],b[2],c2,s[2],c3);</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p4 (a[3],b[3],c3,s[3],c4);</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p5 (a[4],b[4],c4,s[4],c5);</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p6 (a[5],b[5],c5,s[5],c6);</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p7 (a[6],b[6],c6,s[6],c7);</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p8 (a[7],b[7],c7,s[7],c8);</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p9 (a[8],b[8],c8,s[8],c9);</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p10 (a[9],b[9],c9,s[9],c10);</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peres_fa</a:t>
            </a:r>
            <a:r>
              <a:rPr lang="en-IN" sz="1000" kern="100" dirty="0">
                <a:effectLst/>
                <a:latin typeface="Calibri" panose="020F0502020204030204" pitchFamily="34" charset="0"/>
                <a:ea typeface="Calibri" panose="020F0502020204030204" pitchFamily="34" charset="0"/>
                <a:cs typeface="Times New Roman" panose="02020603050405020304" pitchFamily="18" charset="0"/>
              </a:rPr>
              <a:t>   p11 (a[10],b[10],c10,s[10],s[11]);</a:t>
            </a:r>
          </a:p>
          <a:p>
            <a:pPr>
              <a:lnSpc>
                <a:spcPct val="107000"/>
              </a:lnSpc>
            </a:pPr>
            <a:r>
              <a:rPr lang="en-IN" sz="1000" kern="100" dirty="0" err="1">
                <a:effectLst/>
                <a:latin typeface="Calibri" panose="020F0502020204030204" pitchFamily="34" charset="0"/>
                <a:ea typeface="Calibri" panose="020F0502020204030204" pitchFamily="34" charset="0"/>
                <a:cs typeface="Times New Roman" panose="02020603050405020304" pitchFamily="18" charset="0"/>
              </a:rPr>
              <a:t>endmodule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800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155866" y="32441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Output</a:t>
            </a:r>
            <a:endParaRPr lang="en-US" sz="4374" dirty="0"/>
          </a:p>
        </p:txBody>
      </p:sp>
      <p:sp>
        <p:nvSpPr>
          <p:cNvPr id="8" name="Text 5"/>
          <p:cNvSpPr/>
          <p:nvPr/>
        </p:nvSpPr>
        <p:spPr>
          <a:xfrm>
            <a:off x="2303562" y="2223849"/>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2274153" y="4081582"/>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2271415" y="5939314"/>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5" name="Picture 4">
            <a:extLst>
              <a:ext uri="{FF2B5EF4-FFF2-40B4-BE49-F238E27FC236}">
                <a16:creationId xmlns:a16="http://schemas.microsoft.com/office/drawing/2014/main" id="{742AAD5E-B643-A462-1445-56E020197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360" y="1179164"/>
            <a:ext cx="11967679" cy="6349396"/>
          </a:xfrm>
          <a:prstGeom prst="rect">
            <a:avLst/>
          </a:prstGeom>
        </p:spPr>
      </p:pic>
    </p:spTree>
    <p:extLst>
      <p:ext uri="{BB962C8B-B14F-4D97-AF65-F5344CB8AC3E}">
        <p14:creationId xmlns:p14="http://schemas.microsoft.com/office/powerpoint/2010/main" val="417086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TotalTime>
  <Words>2332</Words>
  <Application>Microsoft Office PowerPoint</Application>
  <PresentationFormat>Custom</PresentationFormat>
  <Paragraphs>220</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Bodoni MT</vt:lpstr>
      <vt:lpstr>Calibri</vt:lpstr>
      <vt:lpstr>Calisto MT</vt:lpstr>
      <vt:lpstr>Constantia</vt:lpstr>
      <vt:lpstr>Eudoxus Sans</vt:lpstr>
      <vt:lpstr>p22-mackinac-pro</vt:lpstr>
      <vt:lpstr>Sitka Display</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PATNAIK</cp:lastModifiedBy>
  <cp:revision>5</cp:revision>
  <dcterms:created xsi:type="dcterms:W3CDTF">2024-02-26T15:02:03Z</dcterms:created>
  <dcterms:modified xsi:type="dcterms:W3CDTF">2024-04-17T11:08:00Z</dcterms:modified>
</cp:coreProperties>
</file>